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65" r:id="rId2"/>
    <p:sldId id="264" r:id="rId3"/>
    <p:sldId id="257" r:id="rId4"/>
    <p:sldId id="260" r:id="rId5"/>
    <p:sldId id="266" r:id="rId6"/>
    <p:sldId id="262" r:id="rId7"/>
    <p:sldId id="263" r:id="rId8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531" y="-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plotArea>
      <c:layout>
        <c:manualLayout>
          <c:layoutTarget val="inner"/>
          <c:xMode val="edge"/>
          <c:yMode val="edge"/>
          <c:x val="5.5932203389830529E-2"/>
          <c:y val="0.17283950617283908"/>
          <c:w val="0.81015518303341061"/>
          <c:h val="0.64197530864197561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pågående</c:v>
                </c:pt>
              </c:strCache>
            </c:strRef>
          </c:tx>
          <c:spPr>
            <a:solidFill>
              <a:srgbClr val="63AAFE"/>
            </a:solidFill>
            <a:ln w="3173">
              <a:solidFill>
                <a:srgbClr val="000000"/>
              </a:solidFill>
              <a:prstDash val="solid"/>
            </a:ln>
          </c:spPr>
          <c:cat>
            <c:strRef>
              <c:f>Sheet1!$B$1:$BT$1</c:f>
              <c:strCache>
                <c:ptCount val="71"/>
                <c:pt idx="0">
                  <c:v>feb-05</c:v>
                </c:pt>
                <c:pt idx="4">
                  <c:v>juni</c:v>
                </c:pt>
                <c:pt idx="5">
                  <c:v>juli</c:v>
                </c:pt>
                <c:pt idx="6">
                  <c:v>aug</c:v>
                </c:pt>
                <c:pt idx="7">
                  <c:v>sep</c:v>
                </c:pt>
                <c:pt idx="8">
                  <c:v>okt</c:v>
                </c:pt>
                <c:pt idx="9">
                  <c:v>nov</c:v>
                </c:pt>
                <c:pt idx="10">
                  <c:v>dec-05</c:v>
                </c:pt>
                <c:pt idx="11">
                  <c:v>2006 jan</c:v>
                </c:pt>
                <c:pt idx="12">
                  <c:v>06-feb</c:v>
                </c:pt>
                <c:pt idx="13">
                  <c:v>mars</c:v>
                </c:pt>
                <c:pt idx="14">
                  <c:v>06-apr</c:v>
                </c:pt>
                <c:pt idx="15">
                  <c:v>maj</c:v>
                </c:pt>
                <c:pt idx="16">
                  <c:v>juni</c:v>
                </c:pt>
                <c:pt idx="17">
                  <c:v>juli</c:v>
                </c:pt>
                <c:pt idx="18">
                  <c:v>aug</c:v>
                </c:pt>
                <c:pt idx="19">
                  <c:v>sept</c:v>
                </c:pt>
                <c:pt idx="20">
                  <c:v>okt</c:v>
                </c:pt>
                <c:pt idx="21">
                  <c:v>nov</c:v>
                </c:pt>
                <c:pt idx="22">
                  <c:v>dec-06</c:v>
                </c:pt>
                <c:pt idx="23">
                  <c:v>jan-07</c:v>
                </c:pt>
                <c:pt idx="24">
                  <c:v>07-feb</c:v>
                </c:pt>
                <c:pt idx="25">
                  <c:v>mars</c:v>
                </c:pt>
                <c:pt idx="26">
                  <c:v>april</c:v>
                </c:pt>
                <c:pt idx="27">
                  <c:v>maj</c:v>
                </c:pt>
                <c:pt idx="28">
                  <c:v>juni</c:v>
                </c:pt>
                <c:pt idx="29">
                  <c:v>juli</c:v>
                </c:pt>
                <c:pt idx="30">
                  <c:v>aug</c:v>
                </c:pt>
                <c:pt idx="31">
                  <c:v>sep</c:v>
                </c:pt>
                <c:pt idx="32">
                  <c:v>okt</c:v>
                </c:pt>
                <c:pt idx="33">
                  <c:v>nov</c:v>
                </c:pt>
                <c:pt idx="34">
                  <c:v>dec 07.</c:v>
                </c:pt>
                <c:pt idx="35">
                  <c:v>08-jan</c:v>
                </c:pt>
                <c:pt idx="36">
                  <c:v>08-feb</c:v>
                </c:pt>
                <c:pt idx="37">
                  <c:v>mars</c:v>
                </c:pt>
                <c:pt idx="38">
                  <c:v>april</c:v>
                </c:pt>
                <c:pt idx="39">
                  <c:v>maj</c:v>
                </c:pt>
                <c:pt idx="40">
                  <c:v>juni</c:v>
                </c:pt>
                <c:pt idx="41">
                  <c:v>juli</c:v>
                </c:pt>
                <c:pt idx="42">
                  <c:v>aug</c:v>
                </c:pt>
                <c:pt idx="43">
                  <c:v>sep</c:v>
                </c:pt>
                <c:pt idx="44">
                  <c:v>okt</c:v>
                </c:pt>
                <c:pt idx="45">
                  <c:v>nov</c:v>
                </c:pt>
                <c:pt idx="46">
                  <c:v>dec</c:v>
                </c:pt>
                <c:pt idx="47">
                  <c:v>09-jan</c:v>
                </c:pt>
                <c:pt idx="48">
                  <c:v>09-feb</c:v>
                </c:pt>
                <c:pt idx="49">
                  <c:v>mars</c:v>
                </c:pt>
                <c:pt idx="50">
                  <c:v>april</c:v>
                </c:pt>
                <c:pt idx="51">
                  <c:v>maj</c:v>
                </c:pt>
                <c:pt idx="52">
                  <c:v>juni</c:v>
                </c:pt>
                <c:pt idx="53">
                  <c:v>juli</c:v>
                </c:pt>
                <c:pt idx="54">
                  <c:v>aug</c:v>
                </c:pt>
                <c:pt idx="55">
                  <c:v>sept</c:v>
                </c:pt>
                <c:pt idx="56">
                  <c:v>okt</c:v>
                </c:pt>
                <c:pt idx="57">
                  <c:v>nov</c:v>
                </c:pt>
                <c:pt idx="58">
                  <c:v>dec</c:v>
                </c:pt>
                <c:pt idx="59">
                  <c:v>jan</c:v>
                </c:pt>
                <c:pt idx="60">
                  <c:v>10-feb</c:v>
                </c:pt>
                <c:pt idx="61">
                  <c:v>mars</c:v>
                </c:pt>
                <c:pt idx="62">
                  <c:v>april</c:v>
                </c:pt>
                <c:pt idx="63">
                  <c:v>maj</c:v>
                </c:pt>
                <c:pt idx="64">
                  <c:v>juni</c:v>
                </c:pt>
                <c:pt idx="65">
                  <c:v>juli</c:v>
                </c:pt>
                <c:pt idx="66">
                  <c:v>aug</c:v>
                </c:pt>
                <c:pt idx="67">
                  <c:v>sept</c:v>
                </c:pt>
                <c:pt idx="68">
                  <c:v>okt</c:v>
                </c:pt>
                <c:pt idx="69">
                  <c:v>nov</c:v>
                </c:pt>
                <c:pt idx="70">
                  <c:v>dec</c:v>
                </c:pt>
              </c:strCache>
            </c:strRef>
          </c:cat>
          <c:val>
            <c:numRef>
              <c:f>Sheet1!$B$2:$BT$2</c:f>
              <c:numCache>
                <c:formatCode>General</c:formatCode>
                <c:ptCount val="71"/>
                <c:pt idx="2">
                  <c:v>7</c:v>
                </c:pt>
                <c:pt idx="3">
                  <c:v>14</c:v>
                </c:pt>
                <c:pt idx="4">
                  <c:v>14</c:v>
                </c:pt>
                <c:pt idx="5">
                  <c:v>13</c:v>
                </c:pt>
                <c:pt idx="6">
                  <c:v>16</c:v>
                </c:pt>
                <c:pt idx="7">
                  <c:v>17</c:v>
                </c:pt>
                <c:pt idx="8">
                  <c:v>14</c:v>
                </c:pt>
                <c:pt idx="9">
                  <c:v>14</c:v>
                </c:pt>
                <c:pt idx="10">
                  <c:v>15</c:v>
                </c:pt>
                <c:pt idx="11">
                  <c:v>14</c:v>
                </c:pt>
                <c:pt idx="12">
                  <c:v>17</c:v>
                </c:pt>
                <c:pt idx="13">
                  <c:v>21</c:v>
                </c:pt>
                <c:pt idx="14">
                  <c:v>17</c:v>
                </c:pt>
                <c:pt idx="15">
                  <c:v>16</c:v>
                </c:pt>
                <c:pt idx="16">
                  <c:v>17</c:v>
                </c:pt>
                <c:pt idx="17">
                  <c:v>15</c:v>
                </c:pt>
                <c:pt idx="18">
                  <c:v>16</c:v>
                </c:pt>
                <c:pt idx="19">
                  <c:v>17</c:v>
                </c:pt>
                <c:pt idx="20">
                  <c:v>20</c:v>
                </c:pt>
                <c:pt idx="21">
                  <c:v>20</c:v>
                </c:pt>
                <c:pt idx="22">
                  <c:v>19</c:v>
                </c:pt>
                <c:pt idx="23">
                  <c:v>19</c:v>
                </c:pt>
                <c:pt idx="24">
                  <c:v>19</c:v>
                </c:pt>
                <c:pt idx="25">
                  <c:v>20</c:v>
                </c:pt>
                <c:pt idx="26">
                  <c:v>20</c:v>
                </c:pt>
                <c:pt idx="27">
                  <c:v>22</c:v>
                </c:pt>
                <c:pt idx="28">
                  <c:v>19</c:v>
                </c:pt>
                <c:pt idx="29">
                  <c:v>19</c:v>
                </c:pt>
                <c:pt idx="30">
                  <c:v>19</c:v>
                </c:pt>
                <c:pt idx="31">
                  <c:v>20</c:v>
                </c:pt>
                <c:pt idx="32">
                  <c:v>23</c:v>
                </c:pt>
                <c:pt idx="33">
                  <c:v>24</c:v>
                </c:pt>
                <c:pt idx="34">
                  <c:v>26</c:v>
                </c:pt>
                <c:pt idx="35">
                  <c:v>28</c:v>
                </c:pt>
                <c:pt idx="36">
                  <c:v>29</c:v>
                </c:pt>
                <c:pt idx="37">
                  <c:v>28</c:v>
                </c:pt>
                <c:pt idx="38">
                  <c:v>26</c:v>
                </c:pt>
                <c:pt idx="39">
                  <c:v>25</c:v>
                </c:pt>
                <c:pt idx="40">
                  <c:v>22</c:v>
                </c:pt>
                <c:pt idx="41">
                  <c:v>22</c:v>
                </c:pt>
                <c:pt idx="42">
                  <c:v>23</c:v>
                </c:pt>
                <c:pt idx="43">
                  <c:v>22</c:v>
                </c:pt>
                <c:pt idx="44">
                  <c:v>22</c:v>
                </c:pt>
                <c:pt idx="45">
                  <c:v>23</c:v>
                </c:pt>
                <c:pt idx="46">
                  <c:v>24</c:v>
                </c:pt>
                <c:pt idx="47">
                  <c:v>26</c:v>
                </c:pt>
                <c:pt idx="48">
                  <c:v>27</c:v>
                </c:pt>
                <c:pt idx="49">
                  <c:v>26</c:v>
                </c:pt>
                <c:pt idx="50">
                  <c:v>28</c:v>
                </c:pt>
                <c:pt idx="51">
                  <c:v>26</c:v>
                </c:pt>
                <c:pt idx="52">
                  <c:v>26</c:v>
                </c:pt>
                <c:pt idx="53">
                  <c:v>26</c:v>
                </c:pt>
                <c:pt idx="54">
                  <c:v>28</c:v>
                </c:pt>
                <c:pt idx="55">
                  <c:v>27</c:v>
                </c:pt>
                <c:pt idx="56">
                  <c:v>27</c:v>
                </c:pt>
                <c:pt idx="57">
                  <c:v>27</c:v>
                </c:pt>
                <c:pt idx="58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DD2D32"/>
            </a:solidFill>
            <a:ln w="3173">
              <a:solidFill>
                <a:srgbClr val="000000"/>
              </a:solidFill>
              <a:prstDash val="solid"/>
            </a:ln>
          </c:spPr>
          <c:cat>
            <c:strRef>
              <c:f>Sheet1!$B$1:$BT$1</c:f>
              <c:strCache>
                <c:ptCount val="71"/>
                <c:pt idx="0">
                  <c:v>feb-05</c:v>
                </c:pt>
                <c:pt idx="4">
                  <c:v>juni</c:v>
                </c:pt>
                <c:pt idx="5">
                  <c:v>juli</c:v>
                </c:pt>
                <c:pt idx="6">
                  <c:v>aug</c:v>
                </c:pt>
                <c:pt idx="7">
                  <c:v>sep</c:v>
                </c:pt>
                <c:pt idx="8">
                  <c:v>okt</c:v>
                </c:pt>
                <c:pt idx="9">
                  <c:v>nov</c:v>
                </c:pt>
                <c:pt idx="10">
                  <c:v>dec-05</c:v>
                </c:pt>
                <c:pt idx="11">
                  <c:v>2006 jan</c:v>
                </c:pt>
                <c:pt idx="12">
                  <c:v>06-feb</c:v>
                </c:pt>
                <c:pt idx="13">
                  <c:v>mars</c:v>
                </c:pt>
                <c:pt idx="14">
                  <c:v>06-apr</c:v>
                </c:pt>
                <c:pt idx="15">
                  <c:v>maj</c:v>
                </c:pt>
                <c:pt idx="16">
                  <c:v>juni</c:v>
                </c:pt>
                <c:pt idx="17">
                  <c:v>juli</c:v>
                </c:pt>
                <c:pt idx="18">
                  <c:v>aug</c:v>
                </c:pt>
                <c:pt idx="19">
                  <c:v>sept</c:v>
                </c:pt>
                <c:pt idx="20">
                  <c:v>okt</c:v>
                </c:pt>
                <c:pt idx="21">
                  <c:v>nov</c:v>
                </c:pt>
                <c:pt idx="22">
                  <c:v>dec-06</c:v>
                </c:pt>
                <c:pt idx="23">
                  <c:v>jan-07</c:v>
                </c:pt>
                <c:pt idx="24">
                  <c:v>07-feb</c:v>
                </c:pt>
                <c:pt idx="25">
                  <c:v>mars</c:v>
                </c:pt>
                <c:pt idx="26">
                  <c:v>april</c:v>
                </c:pt>
                <c:pt idx="27">
                  <c:v>maj</c:v>
                </c:pt>
                <c:pt idx="28">
                  <c:v>juni</c:v>
                </c:pt>
                <c:pt idx="29">
                  <c:v>juli</c:v>
                </c:pt>
                <c:pt idx="30">
                  <c:v>aug</c:v>
                </c:pt>
                <c:pt idx="31">
                  <c:v>sep</c:v>
                </c:pt>
                <c:pt idx="32">
                  <c:v>okt</c:v>
                </c:pt>
                <c:pt idx="33">
                  <c:v>nov</c:v>
                </c:pt>
                <c:pt idx="34">
                  <c:v>dec 07.</c:v>
                </c:pt>
                <c:pt idx="35">
                  <c:v>08-jan</c:v>
                </c:pt>
                <c:pt idx="36">
                  <c:v>08-feb</c:v>
                </c:pt>
                <c:pt idx="37">
                  <c:v>mars</c:v>
                </c:pt>
                <c:pt idx="38">
                  <c:v>april</c:v>
                </c:pt>
                <c:pt idx="39">
                  <c:v>maj</c:v>
                </c:pt>
                <c:pt idx="40">
                  <c:v>juni</c:v>
                </c:pt>
                <c:pt idx="41">
                  <c:v>juli</c:v>
                </c:pt>
                <c:pt idx="42">
                  <c:v>aug</c:v>
                </c:pt>
                <c:pt idx="43">
                  <c:v>sep</c:v>
                </c:pt>
                <c:pt idx="44">
                  <c:v>okt</c:v>
                </c:pt>
                <c:pt idx="45">
                  <c:v>nov</c:v>
                </c:pt>
                <c:pt idx="46">
                  <c:v>dec</c:v>
                </c:pt>
                <c:pt idx="47">
                  <c:v>09-jan</c:v>
                </c:pt>
                <c:pt idx="48">
                  <c:v>09-feb</c:v>
                </c:pt>
                <c:pt idx="49">
                  <c:v>mars</c:v>
                </c:pt>
                <c:pt idx="50">
                  <c:v>april</c:v>
                </c:pt>
                <c:pt idx="51">
                  <c:v>maj</c:v>
                </c:pt>
                <c:pt idx="52">
                  <c:v>juni</c:v>
                </c:pt>
                <c:pt idx="53">
                  <c:v>juli</c:v>
                </c:pt>
                <c:pt idx="54">
                  <c:v>aug</c:v>
                </c:pt>
                <c:pt idx="55">
                  <c:v>sept</c:v>
                </c:pt>
                <c:pt idx="56">
                  <c:v>okt</c:v>
                </c:pt>
                <c:pt idx="57">
                  <c:v>nov</c:v>
                </c:pt>
                <c:pt idx="58">
                  <c:v>dec</c:v>
                </c:pt>
                <c:pt idx="59">
                  <c:v>jan</c:v>
                </c:pt>
                <c:pt idx="60">
                  <c:v>10-feb</c:v>
                </c:pt>
                <c:pt idx="61">
                  <c:v>mars</c:v>
                </c:pt>
                <c:pt idx="62">
                  <c:v>april</c:v>
                </c:pt>
                <c:pt idx="63">
                  <c:v>maj</c:v>
                </c:pt>
                <c:pt idx="64">
                  <c:v>juni</c:v>
                </c:pt>
                <c:pt idx="65">
                  <c:v>juli</c:v>
                </c:pt>
                <c:pt idx="66">
                  <c:v>aug</c:v>
                </c:pt>
                <c:pt idx="67">
                  <c:v>sept</c:v>
                </c:pt>
                <c:pt idx="68">
                  <c:v>okt</c:v>
                </c:pt>
                <c:pt idx="69">
                  <c:v>nov</c:v>
                </c:pt>
                <c:pt idx="70">
                  <c:v>dec</c:v>
                </c:pt>
              </c:strCache>
            </c:strRef>
          </c:cat>
          <c:val>
            <c:numRef>
              <c:f>Sheet1!$B$4:$BT$4</c:f>
              <c:numCache>
                <c:formatCode>General</c:formatCode>
                <c:ptCount val="71"/>
                <c:pt idx="59">
                  <c:v>25</c:v>
                </c:pt>
                <c:pt idx="60">
                  <c:v>27</c:v>
                </c:pt>
                <c:pt idx="61">
                  <c:v>27</c:v>
                </c:pt>
                <c:pt idx="62">
                  <c:v>26</c:v>
                </c:pt>
                <c:pt idx="63">
                  <c:v>27</c:v>
                </c:pt>
                <c:pt idx="64">
                  <c:v>28</c:v>
                </c:pt>
                <c:pt idx="65">
                  <c:v>28</c:v>
                </c:pt>
                <c:pt idx="66">
                  <c:v>31</c:v>
                </c:pt>
                <c:pt idx="67">
                  <c:v>31</c:v>
                </c:pt>
                <c:pt idx="68">
                  <c:v>31</c:v>
                </c:pt>
                <c:pt idx="69">
                  <c:v>33</c:v>
                </c:pt>
                <c:pt idx="70">
                  <c:v>33</c:v>
                </c:pt>
              </c:numCache>
            </c:numRef>
          </c:val>
        </c:ser>
        <c:gapWidth val="100"/>
        <c:overlap val="100"/>
        <c:axId val="72214016"/>
        <c:axId val="72215552"/>
      </c:barChart>
      <c:catAx>
        <c:axId val="72214016"/>
        <c:scaling>
          <c:orientation val="minMax"/>
        </c:scaling>
        <c:axPos val="b"/>
        <c:numFmt formatCode="General" sourceLinked="0"/>
        <c:tickLblPos val="nextTo"/>
        <c:spPr>
          <a:ln w="3173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144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sv-SE"/>
          </a:p>
        </c:txPr>
        <c:crossAx val="72215552"/>
        <c:crosses val="autoZero"/>
        <c:auto val="1"/>
        <c:lblAlgn val="ctr"/>
        <c:lblOffset val="100"/>
        <c:tickMarkSkip val="1"/>
      </c:catAx>
      <c:valAx>
        <c:axId val="72215552"/>
        <c:scaling>
          <c:orientation val="minMax"/>
        </c:scaling>
        <c:axPos val="l"/>
        <c:majorGridlines>
          <c:spPr>
            <a:ln w="3173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44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sv-SE"/>
          </a:p>
        </c:txPr>
        <c:crossAx val="72214016"/>
        <c:crosses val="autoZero"/>
        <c:crossBetween val="between"/>
      </c:valAx>
      <c:spPr>
        <a:noFill/>
        <a:ln w="25381">
          <a:noFill/>
        </a:ln>
      </c:spPr>
    </c:plotArea>
    <c:plotVisOnly val="1"/>
    <c:dispBlanksAs val="gap"/>
  </c:chart>
  <c:spPr>
    <a:noFill/>
  </c:spPr>
  <c:txPr>
    <a:bodyPr/>
    <a:lstStyle/>
    <a:p>
      <a:pPr>
        <a:defRPr sz="1144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autoTitleDeleted val="1"/>
    <c:plotArea>
      <c:layout>
        <c:manualLayout>
          <c:layoutTarget val="inner"/>
          <c:xMode val="edge"/>
          <c:yMode val="edge"/>
          <c:x val="6.5359477124183024E-2"/>
          <c:y val="8.2278481012658181E-2"/>
          <c:w val="0.91176470588235248"/>
          <c:h val="0.765822784810126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Ålder</c:v>
                </c:pt>
              </c:strCache>
            </c:strRef>
          </c:tx>
          <c:spPr>
            <a:solidFill>
              <a:srgbClr val="63AAFE"/>
            </a:solidFill>
            <a:ln w="3175">
              <a:solidFill>
                <a:srgbClr val="000000"/>
              </a:solidFill>
              <a:prstDash val="solid"/>
            </a:ln>
          </c:spPr>
          <c:cat>
            <c:strRef>
              <c:f>Sheet1!$B$1:$F$1</c:f>
              <c:strCache>
                <c:ptCount val="5"/>
                <c:pt idx="0">
                  <c:v>18-30</c:v>
                </c:pt>
                <c:pt idx="1">
                  <c:v>31-40</c:v>
                </c:pt>
                <c:pt idx="2">
                  <c:v>41-50</c:v>
                </c:pt>
                <c:pt idx="3">
                  <c:v>51-60</c:v>
                </c:pt>
                <c:pt idx="4">
                  <c:v>&gt;61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24</c:v>
                </c:pt>
                <c:pt idx="1">
                  <c:v>38</c:v>
                </c:pt>
                <c:pt idx="2">
                  <c:v>31</c:v>
                </c:pt>
                <c:pt idx="3">
                  <c:v>32</c:v>
                </c:pt>
                <c:pt idx="4">
                  <c:v>9</c:v>
                </c:pt>
              </c:numCache>
            </c:numRef>
          </c:val>
        </c:ser>
        <c:axId val="72640768"/>
        <c:axId val="72642560"/>
      </c:barChart>
      <c:catAx>
        <c:axId val="7264076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sv-SE"/>
          </a:p>
        </c:txPr>
        <c:crossAx val="72642560"/>
        <c:crosses val="autoZero"/>
        <c:auto val="1"/>
        <c:lblAlgn val="ctr"/>
        <c:lblOffset val="100"/>
        <c:tickLblSkip val="1"/>
        <c:tickMarkSkip val="1"/>
      </c:catAx>
      <c:valAx>
        <c:axId val="7264256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sv-SE"/>
          </a:p>
        </c:txPr>
        <c:crossAx val="72640768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330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autoTitleDeleted val="1"/>
    <c:plotArea>
      <c:layout>
        <c:manualLayout>
          <c:layoutTarget val="inner"/>
          <c:xMode val="edge"/>
          <c:yMode val="edge"/>
          <c:x val="6.8627450980392121E-2"/>
          <c:y val="8.8607594936708847E-2"/>
          <c:w val="0.90522875816993498"/>
          <c:h val="0.753164556962025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Öst</c:v>
                </c:pt>
              </c:strCache>
            </c:strRef>
          </c:tx>
          <c:spPr>
            <a:solidFill>
              <a:srgbClr val="63AAFE"/>
            </a:solidFill>
            <a:ln w="3175">
              <a:solidFill>
                <a:srgbClr val="000000"/>
              </a:solidFill>
              <a:prstDash val="solid"/>
            </a:ln>
          </c:spPr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sz="1200"/>
                  </a:pPr>
                  <a:endParaRPr lang="sv-SE"/>
                </a:p>
              </c:txPr>
            </c:dLbl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 sz="1200"/>
                  </a:pPr>
                  <a:endParaRPr lang="sv-SE"/>
                </a:p>
              </c:txPr>
            </c:dLbl>
            <c:numFmt formatCode="#,##0.00" sourceLinked="0"/>
            <c:txPr>
              <a:bodyPr/>
              <a:lstStyle/>
              <a:p>
                <a:pPr>
                  <a:defRPr sz="1200"/>
                </a:pPr>
                <a:endParaRPr lang="sv-SE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Kvinnor</c:v>
                </c:pt>
                <c:pt idx="1">
                  <c:v>Män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81</c:v>
                </c:pt>
                <c:pt idx="1">
                  <c:v>53</c:v>
                </c:pt>
              </c:numCache>
            </c:numRef>
          </c:val>
        </c:ser>
        <c:axId val="75297920"/>
        <c:axId val="75299456"/>
      </c:barChart>
      <c:catAx>
        <c:axId val="752979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sv-SE"/>
          </a:p>
        </c:txPr>
        <c:crossAx val="75299456"/>
        <c:crosses val="autoZero"/>
        <c:auto val="1"/>
        <c:lblAlgn val="ctr"/>
        <c:lblOffset val="100"/>
        <c:tickLblSkip val="1"/>
        <c:tickMarkSkip val="1"/>
      </c:catAx>
      <c:valAx>
        <c:axId val="7529945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sv-SE"/>
          </a:p>
        </c:txPr>
        <c:crossAx val="75297920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330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autoTitleDeleted val="1"/>
    <c:plotArea>
      <c:layout>
        <c:manualLayout>
          <c:layoutTarget val="inner"/>
          <c:xMode val="edge"/>
          <c:yMode val="edge"/>
          <c:x val="6.8852459016393433E-2"/>
          <c:y val="9.5890410958904146E-2"/>
          <c:w val="0.90491803278688532"/>
          <c:h val="0.73287671232876761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Öst</c:v>
                </c:pt>
              </c:strCache>
            </c:strRef>
          </c:tx>
          <c:spPr>
            <a:solidFill>
              <a:srgbClr val="63AAFE"/>
            </a:solidFill>
            <a:ln w="3175">
              <a:solidFill>
                <a:srgbClr val="000000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psykos-sjukdom</c:v>
                </c:pt>
                <c:pt idx="1">
                  <c:v>bipolär</c:v>
                </c:pt>
                <c:pt idx="2">
                  <c:v>boderline</c:v>
                </c:pt>
                <c:pt idx="3">
                  <c:v>pers.störn</c:v>
                </c:pt>
                <c:pt idx="4">
                  <c:v>depr/ångest</c:v>
                </c:pt>
                <c:pt idx="5">
                  <c:v>neuropsyk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16</c:v>
                </c:pt>
                <c:pt idx="1">
                  <c:v>14</c:v>
                </c:pt>
                <c:pt idx="2">
                  <c:v>12</c:v>
                </c:pt>
                <c:pt idx="3">
                  <c:v>26</c:v>
                </c:pt>
                <c:pt idx="4">
                  <c:v>56</c:v>
                </c:pt>
                <c:pt idx="5">
                  <c:v>33</c:v>
                </c:pt>
              </c:numCache>
            </c:numRef>
          </c:val>
        </c:ser>
        <c:axId val="76681984"/>
        <c:axId val="76683520"/>
      </c:barChart>
      <c:catAx>
        <c:axId val="766819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sv-SE"/>
          </a:p>
        </c:txPr>
        <c:crossAx val="76683520"/>
        <c:crosses val="autoZero"/>
        <c:auto val="1"/>
        <c:lblAlgn val="ctr"/>
        <c:lblOffset val="100"/>
        <c:tickLblSkip val="1"/>
        <c:tickMarkSkip val="1"/>
      </c:catAx>
      <c:valAx>
        <c:axId val="7668352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sv-SE"/>
          </a:p>
        </c:txPr>
        <c:crossAx val="76681984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95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>
        <c:manualLayout>
          <c:layoutTarget val="inner"/>
          <c:xMode val="edge"/>
          <c:yMode val="edge"/>
          <c:x val="7.5409836065573804E-2"/>
          <c:y val="3.6363636363636404E-2"/>
          <c:w val="0.91803278688524526"/>
          <c:h val="0.75757575757575768"/>
        </c:manualLayout>
      </c:layout>
      <c:barChart>
        <c:barDir val="col"/>
        <c:grouping val="clustered"/>
        <c:ser>
          <c:idx val="0"/>
          <c:order val="0"/>
          <c:tx>
            <c:strRef>
              <c:f>Sheet1!#REFERENS!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63AAFE"/>
            </a:solidFill>
            <a:ln w="3175">
              <a:solidFill>
                <a:srgbClr val="000000"/>
              </a:solidFill>
              <a:prstDash val="solid"/>
            </a:ln>
          </c:spPr>
          <c:cat>
            <c:strRef>
              <c:f>Sheet1!$A$1:$G$1</c:f>
              <c:strCache>
                <c:ptCount val="7"/>
                <c:pt idx="0">
                  <c:v>sjuk/aktivitetsersättning</c:v>
                </c:pt>
                <c:pt idx="1">
                  <c:v>sjukpenning</c:v>
                </c:pt>
                <c:pt idx="2">
                  <c:v>förs.stöd</c:v>
                </c:pt>
                <c:pt idx="3">
                  <c:v>studiestöd</c:v>
                </c:pt>
                <c:pt idx="4">
                  <c:v>helt/delvis-egen ink</c:v>
                </c:pt>
                <c:pt idx="5">
                  <c:v>ingen inkomst</c:v>
                </c:pt>
                <c:pt idx="6">
                  <c:v>aktivitetsstöd</c:v>
                </c:pt>
              </c:strCache>
            </c:strRef>
          </c:cat>
          <c:val>
            <c:numRef>
              <c:f>Sheet1!$A$2:$G$2</c:f>
              <c:numCache>
                <c:formatCode>General</c:formatCode>
                <c:ptCount val="7"/>
                <c:pt idx="0">
                  <c:v>94</c:v>
                </c:pt>
                <c:pt idx="1">
                  <c:v>9</c:v>
                </c:pt>
                <c:pt idx="2">
                  <c:v>12</c:v>
                </c:pt>
                <c:pt idx="3">
                  <c:v>7</c:v>
                </c:pt>
                <c:pt idx="4">
                  <c:v>15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Sheet1!#REFERENS!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DD2D32"/>
            </a:solidFill>
            <a:ln w="3175">
              <a:solidFill>
                <a:srgbClr val="000000"/>
              </a:solidFill>
              <a:prstDash val="solid"/>
            </a:ln>
          </c:spPr>
          <c:cat>
            <c:strRef>
              <c:f>Sheet1!$A$1:$G$1</c:f>
              <c:strCache>
                <c:ptCount val="7"/>
                <c:pt idx="0">
                  <c:v>sjuk/aktivitetsersättning</c:v>
                </c:pt>
                <c:pt idx="1">
                  <c:v>sjukpenning</c:v>
                </c:pt>
                <c:pt idx="2">
                  <c:v>förs.stöd</c:v>
                </c:pt>
                <c:pt idx="3">
                  <c:v>studiestöd</c:v>
                </c:pt>
                <c:pt idx="4">
                  <c:v>helt/delvis-egen ink</c:v>
                </c:pt>
                <c:pt idx="5">
                  <c:v>ingen inkomst</c:v>
                </c:pt>
                <c:pt idx="6">
                  <c:v>aktivitetsstöd</c:v>
                </c:pt>
              </c:strCache>
            </c:strRef>
          </c:cat>
          <c:val>
            <c:numRef>
              <c:f>Sheet1!$A$3:$G$3</c:f>
              <c:numCache>
                <c:formatCode>General</c:formatCode>
                <c:ptCount val="7"/>
              </c:numCache>
            </c:numRef>
          </c:val>
        </c:ser>
        <c:gapWidth val="110"/>
        <c:overlap val="1"/>
        <c:axId val="76720384"/>
        <c:axId val="76722176"/>
      </c:barChart>
      <c:catAx>
        <c:axId val="767203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sv-SE"/>
          </a:p>
        </c:txPr>
        <c:crossAx val="76722176"/>
        <c:crosses val="autoZero"/>
        <c:auto val="1"/>
        <c:lblAlgn val="ctr"/>
        <c:lblOffset val="100"/>
        <c:tickLblSkip val="1"/>
        <c:tickMarkSkip val="1"/>
      </c:catAx>
      <c:valAx>
        <c:axId val="7672217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sv-SE"/>
          </a:p>
        </c:txPr>
        <c:crossAx val="76720384"/>
        <c:crosses val="autoZero"/>
        <c:crossBetween val="between"/>
      </c:valAx>
      <c:spPr>
        <a:ln>
          <a:solidFill>
            <a:srgbClr val="000000"/>
          </a:solidFill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345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>
        <c:manualLayout>
          <c:layoutTarget val="inner"/>
          <c:xMode val="edge"/>
          <c:yMode val="edge"/>
          <c:x val="7.1028037383177603E-2"/>
          <c:y val="3.0386740331491705E-2"/>
          <c:w val="0.92523364485981296"/>
          <c:h val="0.60497237569060802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63AAFE"/>
            </a:solidFill>
            <a:ln w="3176">
              <a:solidFill>
                <a:srgbClr val="000000"/>
              </a:solidFill>
              <a:prstDash val="solid"/>
            </a:ln>
          </c:spPr>
          <c:cat>
            <c:strRef>
              <c:f>Sheet1!$B$1:$L$1</c:f>
              <c:strCache>
                <c:ptCount val="9"/>
                <c:pt idx="0">
                  <c:v>bist.handl.-sco.psyk</c:v>
                </c:pt>
                <c:pt idx="1">
                  <c:v>boendestöd</c:v>
                </c:pt>
                <c:pt idx="2">
                  <c:v>Lotsen-Arb.centrum</c:v>
                </c:pt>
                <c:pt idx="3">
                  <c:v>BC-vuxen.enh</c:v>
                </c:pt>
                <c:pt idx="4">
                  <c:v>förs.stöd-skuldrådg.</c:v>
                </c:pt>
                <c:pt idx="5">
                  <c:v>anhörig</c:v>
                </c:pt>
                <c:pt idx="6">
                  <c:v>annan</c:v>
                </c:pt>
                <c:pt idx="7">
                  <c:v>psykiatrin</c:v>
                </c:pt>
                <c:pt idx="8">
                  <c:v>stadsdelens hemsida/internet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15</c:v>
                </c:pt>
                <c:pt idx="1">
                  <c:v>11</c:v>
                </c:pt>
                <c:pt idx="2">
                  <c:v>10</c:v>
                </c:pt>
                <c:pt idx="3">
                  <c:v>10</c:v>
                </c:pt>
                <c:pt idx="4">
                  <c:v>11</c:v>
                </c:pt>
                <c:pt idx="5">
                  <c:v>23</c:v>
                </c:pt>
                <c:pt idx="6">
                  <c:v>24</c:v>
                </c:pt>
                <c:pt idx="7">
                  <c:v>19</c:v>
                </c:pt>
                <c:pt idx="8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DD2D32"/>
            </a:solidFill>
            <a:ln w="3176">
              <a:solidFill>
                <a:srgbClr val="000000"/>
              </a:solidFill>
              <a:prstDash val="solid"/>
            </a:ln>
          </c:spPr>
          <c:cat>
            <c:strRef>
              <c:f>Sheet1!$B$1:$L$1</c:f>
              <c:strCache>
                <c:ptCount val="9"/>
                <c:pt idx="0">
                  <c:v>bist.handl.-sco.psyk</c:v>
                </c:pt>
                <c:pt idx="1">
                  <c:v>boendestöd</c:v>
                </c:pt>
                <c:pt idx="2">
                  <c:v>Lotsen-Arb.centrum</c:v>
                </c:pt>
                <c:pt idx="3">
                  <c:v>BC-vuxen.enh</c:v>
                </c:pt>
                <c:pt idx="4">
                  <c:v>förs.stöd-skuldrådg.</c:v>
                </c:pt>
                <c:pt idx="5">
                  <c:v>anhörig</c:v>
                </c:pt>
                <c:pt idx="6">
                  <c:v>annan</c:v>
                </c:pt>
                <c:pt idx="7">
                  <c:v>psykiatrin</c:v>
                </c:pt>
                <c:pt idx="8">
                  <c:v>stadsdelens hemsida/internet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1"/>
              </c:numCache>
            </c:numRef>
          </c:val>
        </c:ser>
        <c:axId val="76668928"/>
        <c:axId val="76670464"/>
      </c:barChart>
      <c:catAx>
        <c:axId val="76668928"/>
        <c:scaling>
          <c:orientation val="minMax"/>
        </c:scaling>
        <c:axPos val="b"/>
        <c:numFmt formatCode="General" sourceLinked="1"/>
        <c:tickLblPos val="nextTo"/>
        <c:spPr>
          <a:ln w="3176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39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sv-SE"/>
          </a:p>
        </c:txPr>
        <c:crossAx val="76670464"/>
        <c:crosses val="autoZero"/>
        <c:auto val="1"/>
        <c:lblAlgn val="ctr"/>
        <c:lblOffset val="100"/>
        <c:tickLblSkip val="1"/>
        <c:tickMarkSkip val="1"/>
      </c:catAx>
      <c:valAx>
        <c:axId val="76670464"/>
        <c:scaling>
          <c:orientation val="minMax"/>
        </c:scaling>
        <c:axPos val="l"/>
        <c:majorGridlines>
          <c:spPr>
            <a:ln w="3176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9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sv-SE"/>
          </a:p>
        </c:txPr>
        <c:crossAx val="76668928"/>
        <c:crosses val="autoZero"/>
        <c:crossBetween val="between"/>
      </c:valAx>
      <c:spPr>
        <a:noFill/>
        <a:ln w="3176">
          <a:solidFill>
            <a:srgbClr val="00000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390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autoTitleDeleted val="1"/>
    <c:plotArea>
      <c:layout>
        <c:manualLayout>
          <c:layoutTarget val="inner"/>
          <c:xMode val="edge"/>
          <c:yMode val="edge"/>
          <c:x val="5.5646481178396122E-2"/>
          <c:y val="5.8461538461538412E-2"/>
          <c:w val="0.93126022913257001"/>
          <c:h val="0.72615384615384648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Öst</c:v>
                </c:pt>
              </c:strCache>
            </c:strRef>
          </c:tx>
          <c:spPr>
            <a:solidFill>
              <a:srgbClr val="63AAFE"/>
            </a:solidFill>
            <a:ln w="3175">
              <a:solidFill>
                <a:srgbClr val="000000"/>
              </a:solidFill>
              <a:prstDash val="solid"/>
            </a:ln>
          </c:spPr>
          <c:cat>
            <c:strRef>
              <c:f>Sheet1!$B$1:$H$1</c:f>
              <c:strCache>
                <c:ptCount val="7"/>
                <c:pt idx="0">
                  <c:v>ekonomi</c:v>
                </c:pt>
                <c:pt idx="1">
                  <c:v>myndigh. kontakt</c:v>
                </c:pt>
                <c:pt idx="2">
                  <c:v>boendefrågor</c:v>
                </c:pt>
                <c:pt idx="3">
                  <c:v>arbete, syssels. utbild.</c:v>
                </c:pt>
                <c:pt idx="4">
                  <c:v>psyk.vård/ läkarbyte</c:v>
                </c:pt>
                <c:pt idx="5">
                  <c:v>samordning</c:v>
                </c:pt>
                <c:pt idx="6">
                  <c:v>tandvård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70</c:v>
                </c:pt>
                <c:pt idx="1">
                  <c:v>83</c:v>
                </c:pt>
                <c:pt idx="2">
                  <c:v>33</c:v>
                </c:pt>
                <c:pt idx="3">
                  <c:v>29</c:v>
                </c:pt>
                <c:pt idx="4">
                  <c:v>20</c:v>
                </c:pt>
                <c:pt idx="5">
                  <c:v>25</c:v>
                </c:pt>
                <c:pt idx="6">
                  <c:v>10</c:v>
                </c:pt>
              </c:numCache>
            </c:numRef>
          </c:val>
        </c:ser>
        <c:axId val="76776192"/>
        <c:axId val="76777728"/>
      </c:barChart>
      <c:catAx>
        <c:axId val="767761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sv-SE"/>
          </a:p>
        </c:txPr>
        <c:crossAx val="76777728"/>
        <c:crosses val="autoZero"/>
        <c:auto val="1"/>
        <c:lblAlgn val="ctr"/>
        <c:lblOffset val="100"/>
        <c:tickLblSkip val="1"/>
        <c:tickMarkSkip val="1"/>
      </c:catAx>
      <c:valAx>
        <c:axId val="7677772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sv-SE"/>
          </a:p>
        </c:txPr>
        <c:crossAx val="76776192"/>
        <c:crosses val="autoZero"/>
        <c:crossBetween val="between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95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100369-307C-471B-8FBB-EA6319232A23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26" charset="-128"/>
        <a:cs typeface="ＭＳ Ｐゴシック" pitchFamily="2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2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2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2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2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A8B0A-15F5-49A1-9845-6A07B2F23AE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93E187-08E3-4F4B-9B77-381AF64295C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CAE65-FF48-4FAE-A5DF-794BC95DA5F0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5793B-202E-4DAD-983A-581EC36A02EA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F545A-954D-4269-8651-4354FA0DC129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6D64F0-FBBD-4082-B612-31E82480164D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5EF12-1B93-44C6-852F-EF73E001D958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EA66A-65B8-4A7B-89E2-983ECB9C0F1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90637-FF95-4D97-8B79-3C7B981F8154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16A89-9888-4BB5-AF39-4AABF23075C9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C37D4-74FB-404B-B307-CC40953CDA5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B595F9-B29E-4E41-86EA-3EC9FB802064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819430-C081-47CB-851E-7AAB73EE7C6B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26" charset="-128"/>
          <a:cs typeface="ＭＳ Ｐゴシック" pitchFamily="2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26" charset="-128"/>
          <a:cs typeface="ＭＳ Ｐゴシック" pitchFamily="2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26" charset="-128"/>
          <a:cs typeface="ＭＳ Ｐゴシック" pitchFamily="2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26" charset="-128"/>
          <a:cs typeface="ＭＳ Ｐゴシック" pitchFamily="2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26" charset="-128"/>
          <a:cs typeface="ＭＳ Ｐゴシック" pitchFamily="26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26" charset="-128"/>
          <a:cs typeface="ＭＳ Ｐゴシック" pitchFamily="2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2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2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2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6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620713"/>
            <a:ext cx="5832475" cy="1430337"/>
          </a:xfrm>
        </p:spPr>
        <p:txBody>
          <a:bodyPr/>
          <a:lstStyle/>
          <a:p>
            <a:r>
              <a:rPr lang="sv-SE" sz="2400" smtClean="0">
                <a:ea typeface="ＭＳ Ｐゴシック" pitchFamily="-109" charset="-128"/>
              </a:rPr>
              <a:t>Personligt Ombud Östermalm </a:t>
            </a:r>
            <a:br>
              <a:rPr lang="sv-SE" sz="2400" smtClean="0">
                <a:ea typeface="ＭＳ Ｐゴシック" pitchFamily="-109" charset="-128"/>
              </a:rPr>
            </a:br>
            <a:r>
              <a:rPr lang="sv-SE" sz="2400" smtClean="0">
                <a:ea typeface="ＭＳ Ｐゴシック" pitchFamily="-109" charset="-128"/>
              </a:rPr>
              <a:t>statistik februari 2005 – juni 2011 </a:t>
            </a: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2484438" y="2971800"/>
          <a:ext cx="3382962" cy="3192463"/>
        </p:xfrm>
        <a:graphic>
          <a:graphicData uri="http://schemas.openxmlformats.org/presentationml/2006/ole">
            <p:oleObj spid="_x0000_s15362" name="Klipp" r:id="rId3" imgW="3025440" imgH="3252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/>
          <p:cNvGraphicFramePr>
            <a:graphicFrameLocks noGrp="1" noChangeAspect="1"/>
          </p:cNvGraphicFramePr>
          <p:nvPr>
            <p:ph/>
          </p:nvPr>
        </p:nvGraphicFramePr>
        <p:xfrm>
          <a:off x="519113" y="1608138"/>
          <a:ext cx="7508875" cy="4564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99592" y="1052736"/>
            <a:ext cx="3992562" cy="738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v-SE" dirty="0"/>
              <a:t>Antal klienter - PO Östermalm</a:t>
            </a:r>
          </a:p>
          <a:p>
            <a:pPr algn="ctr"/>
            <a:r>
              <a:rPr lang="sv-SE" sz="1800" dirty="0"/>
              <a:t>februari 2005 – </a:t>
            </a:r>
            <a:r>
              <a:rPr lang="sv-SE" sz="1800" dirty="0" smtClean="0"/>
              <a:t>juni 2011</a:t>
            </a:r>
            <a:endParaRPr lang="sv-SE" sz="1800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436096" y="980728"/>
            <a:ext cx="18732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200" dirty="0"/>
              <a:t>Totalt antal klienter sedan </a:t>
            </a:r>
          </a:p>
          <a:p>
            <a:r>
              <a:rPr lang="sv-SE" sz="1200" dirty="0" err="1"/>
              <a:t>febr</a:t>
            </a:r>
            <a:r>
              <a:rPr lang="sv-SE" sz="1200" dirty="0"/>
              <a:t> 2005: </a:t>
            </a:r>
            <a:r>
              <a:rPr lang="sv-SE" sz="1200" dirty="0" smtClean="0"/>
              <a:t>134</a:t>
            </a:r>
            <a:endParaRPr lang="sv-SE" sz="1200" dirty="0"/>
          </a:p>
          <a:p>
            <a:r>
              <a:rPr lang="sv-SE" sz="1200" dirty="0"/>
              <a:t>Avslutade: </a:t>
            </a:r>
            <a:r>
              <a:rPr lang="sv-SE" sz="1200" dirty="0" smtClean="0"/>
              <a:t>103</a:t>
            </a:r>
            <a:endParaRPr lang="sv-SE" sz="1200" dirty="0"/>
          </a:p>
          <a:p>
            <a:r>
              <a:rPr lang="sv-SE" sz="1200" dirty="0"/>
              <a:t>Pågående </a:t>
            </a:r>
            <a:r>
              <a:rPr lang="sv-SE" sz="1200" dirty="0" smtClean="0"/>
              <a:t>30 juni 2011: 31</a:t>
            </a:r>
            <a:endParaRPr lang="sv-S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590550" y="2744788"/>
          <a:ext cx="3708400" cy="258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833438" y="1052513"/>
            <a:ext cx="3378200" cy="1106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dirty="0"/>
              <a:t>Åldersfördelning klienter PO Östermalm</a:t>
            </a:r>
          </a:p>
          <a:p>
            <a:pPr algn="ctr"/>
            <a:r>
              <a:rPr lang="sv-SE" sz="1800" dirty="0"/>
              <a:t>februari 2005 – </a:t>
            </a:r>
            <a:r>
              <a:rPr lang="sv-SE" sz="1800" dirty="0" smtClean="0"/>
              <a:t>juni 2011</a:t>
            </a:r>
            <a:endParaRPr lang="sv-SE" sz="1800" dirty="0"/>
          </a:p>
        </p:txBody>
      </p:sp>
      <p:graphicFrame>
        <p:nvGraphicFramePr>
          <p:cNvPr id="7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699000" y="2744788"/>
          <a:ext cx="3708400" cy="258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4787900" y="1052513"/>
            <a:ext cx="3671888" cy="1106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dirty="0"/>
              <a:t>Könsfördelning klienter</a:t>
            </a:r>
          </a:p>
          <a:p>
            <a:pPr algn="ctr"/>
            <a:r>
              <a:rPr lang="sv-SE" dirty="0"/>
              <a:t>PO Östermalm</a:t>
            </a:r>
          </a:p>
          <a:p>
            <a:pPr algn="ctr"/>
            <a:r>
              <a:rPr lang="sv-SE" sz="1800" dirty="0"/>
              <a:t>februari 2005 – </a:t>
            </a:r>
            <a:r>
              <a:rPr lang="sv-SE" sz="1800" dirty="0" smtClean="0"/>
              <a:t>juni 2011</a:t>
            </a:r>
            <a:endParaRPr lang="sv-S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203200" y="2336799"/>
          <a:ext cx="7681168" cy="3456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2052811" y="985838"/>
            <a:ext cx="3743325" cy="1106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dirty="0"/>
              <a:t>Psykiatrisk diagnos, klienter  PO Östermalm</a:t>
            </a:r>
          </a:p>
          <a:p>
            <a:pPr algn="ctr"/>
            <a:r>
              <a:rPr lang="sv-SE" sz="1800" dirty="0"/>
              <a:t>februari 2005 – </a:t>
            </a:r>
            <a:r>
              <a:rPr lang="sv-SE" sz="1800" dirty="0" smtClean="0"/>
              <a:t>juni 2011</a:t>
            </a:r>
            <a:endParaRPr lang="sv-SE" sz="1800" dirty="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99592" y="5805264"/>
            <a:ext cx="67693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1200" dirty="0"/>
              <a:t>Redovisar här klienternas huvudsakliga diagnoser. Många klienter har flera diagnoser därav flera med ADHD och/eller </a:t>
            </a:r>
            <a:r>
              <a:rPr lang="sv-SE" sz="1200" dirty="0" err="1"/>
              <a:t>aspergers</a:t>
            </a:r>
            <a:r>
              <a:rPr lang="sv-SE" sz="1200" dirty="0"/>
              <a:t>. Några klienter har ingen diagnos utan är under utredning/vill ha hjälp att få en utredning gjord</a:t>
            </a:r>
            <a:r>
              <a:rPr lang="sv-SE" sz="1200" dirty="0" smtClean="0"/>
              <a:t>. Några </a:t>
            </a:r>
            <a:r>
              <a:rPr lang="sv-SE" sz="1200" dirty="0"/>
              <a:t>har </a:t>
            </a:r>
            <a:r>
              <a:rPr lang="sv-SE" sz="1200" dirty="0" err="1"/>
              <a:t>omdiagnostiserats</a:t>
            </a:r>
            <a:r>
              <a:rPr lang="sv-SE" sz="1200" dirty="0"/>
              <a:t> eller fått </a:t>
            </a:r>
            <a:r>
              <a:rPr lang="sv-SE" sz="1200" dirty="0" smtClean="0"/>
              <a:t>tilläggsdiagnoser.</a:t>
            </a:r>
            <a:endParaRPr lang="sv-S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755576" y="1988840"/>
          <a:ext cx="7780288" cy="4533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2843808" y="764704"/>
            <a:ext cx="3600450" cy="1106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v-SE" dirty="0"/>
              <a:t>Klienternas försörjning   PO Östermalm</a:t>
            </a:r>
          </a:p>
          <a:p>
            <a:pPr algn="ctr"/>
            <a:r>
              <a:rPr lang="sv-SE" sz="1800" dirty="0"/>
              <a:t>februari 2005 – </a:t>
            </a:r>
            <a:r>
              <a:rPr lang="sv-SE" sz="1800" dirty="0" smtClean="0"/>
              <a:t>juni 2011</a:t>
            </a:r>
            <a:endParaRPr lang="sv-S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/>
          <p:cNvGraphicFramePr>
            <a:graphicFrameLocks noGrp="1" noChangeAspect="1"/>
          </p:cNvGraphicFramePr>
          <p:nvPr>
            <p:ph/>
          </p:nvPr>
        </p:nvGraphicFramePr>
        <p:xfrm>
          <a:off x="598488" y="1847850"/>
          <a:ext cx="6811962" cy="505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214438" y="765175"/>
            <a:ext cx="6897687" cy="741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v-SE" dirty="0"/>
              <a:t>Var har klienterna fått information om PO Östermalm?</a:t>
            </a:r>
          </a:p>
          <a:p>
            <a:pPr algn="ctr"/>
            <a:r>
              <a:rPr lang="sv-SE" sz="1800" dirty="0"/>
              <a:t>februari 2005 – </a:t>
            </a:r>
            <a:r>
              <a:rPr lang="sv-SE" sz="1800" dirty="0" smtClean="0"/>
              <a:t>juni 2011</a:t>
            </a:r>
            <a:endParaRPr lang="sv-SE" sz="1800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452320" y="2672239"/>
            <a:ext cx="1611339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400" u="sng" dirty="0"/>
              <a:t>Annan:</a:t>
            </a:r>
          </a:p>
          <a:p>
            <a:r>
              <a:rPr lang="sv-SE" sz="1400" dirty="0"/>
              <a:t>-patientombudsman</a:t>
            </a:r>
          </a:p>
          <a:p>
            <a:r>
              <a:rPr lang="sv-SE" sz="1400" dirty="0"/>
              <a:t>-förvaltare</a:t>
            </a:r>
          </a:p>
          <a:p>
            <a:r>
              <a:rPr lang="sv-SE" sz="1400" dirty="0" err="1"/>
              <a:t>-intresseorg</a:t>
            </a:r>
            <a:r>
              <a:rPr lang="sv-SE" sz="1400" dirty="0"/>
              <a:t>.</a:t>
            </a:r>
          </a:p>
          <a:p>
            <a:r>
              <a:rPr lang="sv-SE" sz="1400" dirty="0" err="1"/>
              <a:t>-beh.hem</a:t>
            </a:r>
            <a:endParaRPr lang="sv-SE" sz="1400" dirty="0"/>
          </a:p>
          <a:p>
            <a:r>
              <a:rPr lang="sv-SE" sz="1400" dirty="0" err="1"/>
              <a:t>-Bryggan</a:t>
            </a:r>
            <a:endParaRPr lang="sv-SE" sz="1400" dirty="0"/>
          </a:p>
          <a:p>
            <a:r>
              <a:rPr lang="sv-SE" sz="1400" dirty="0" err="1"/>
              <a:t>-annan</a:t>
            </a:r>
            <a:r>
              <a:rPr lang="sv-SE" sz="1400" dirty="0"/>
              <a:t> PO</a:t>
            </a:r>
          </a:p>
          <a:p>
            <a:r>
              <a:rPr lang="sv-SE" sz="1400" dirty="0"/>
              <a:t>-diakon</a:t>
            </a:r>
          </a:p>
          <a:p>
            <a:r>
              <a:rPr lang="sv-SE" sz="1400" dirty="0"/>
              <a:t>-handläggare </a:t>
            </a:r>
          </a:p>
          <a:p>
            <a:r>
              <a:rPr lang="sv-SE" sz="1400" dirty="0"/>
              <a:t> enheten för </a:t>
            </a:r>
            <a:r>
              <a:rPr lang="sv-SE" sz="1400" dirty="0" err="1"/>
              <a:t>funkt</a:t>
            </a:r>
            <a:r>
              <a:rPr lang="sv-SE" sz="1400" dirty="0"/>
              <a:t>.</a:t>
            </a:r>
          </a:p>
          <a:p>
            <a:r>
              <a:rPr lang="sv-SE" sz="1400" dirty="0"/>
              <a:t> nedsättning</a:t>
            </a:r>
          </a:p>
          <a:p>
            <a:r>
              <a:rPr lang="sv-SE" sz="1400" dirty="0"/>
              <a:t>-familjeenheten</a:t>
            </a:r>
          </a:p>
          <a:p>
            <a:r>
              <a:rPr lang="sv-SE" sz="1400" dirty="0" err="1"/>
              <a:t>-Arireprojektet</a:t>
            </a:r>
            <a:r>
              <a:rPr lang="sv-SE" sz="1400" dirty="0"/>
              <a:t> </a:t>
            </a:r>
          </a:p>
          <a:p>
            <a:pPr>
              <a:buFontTx/>
              <a:buChar char="-"/>
            </a:pPr>
            <a:r>
              <a:rPr lang="sv-SE" sz="1400" dirty="0" smtClean="0"/>
              <a:t>landstinget</a:t>
            </a:r>
            <a:endParaRPr lang="sv-SE" sz="1400" dirty="0"/>
          </a:p>
          <a:p>
            <a:r>
              <a:rPr lang="sv-SE" sz="1400" dirty="0"/>
              <a:t> </a:t>
            </a:r>
            <a:r>
              <a:rPr lang="sv-SE" sz="1400" dirty="0" smtClean="0"/>
              <a:t>habilitering</a:t>
            </a:r>
          </a:p>
          <a:p>
            <a:pPr>
              <a:buFontTx/>
              <a:buChar char="-"/>
            </a:pPr>
            <a:r>
              <a:rPr lang="sv-SE" sz="1400" dirty="0" smtClean="0"/>
              <a:t>vän till familjen</a:t>
            </a:r>
          </a:p>
          <a:p>
            <a:pPr>
              <a:buFontTx/>
              <a:buChar char="-"/>
            </a:pPr>
            <a:r>
              <a:rPr lang="sv-SE" sz="1400" dirty="0" smtClean="0"/>
              <a:t>studievägledare</a:t>
            </a:r>
            <a:endParaRPr lang="sv-SE" sz="1400" dirty="0"/>
          </a:p>
          <a:p>
            <a:endParaRPr lang="sv-SE" sz="1400" dirty="0"/>
          </a:p>
          <a:p>
            <a:endParaRPr lang="sv-S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 noChangeAspect="1"/>
          </p:cNvGraphicFramePr>
          <p:nvPr>
            <p:ph/>
          </p:nvPr>
        </p:nvGraphicFramePr>
        <p:xfrm>
          <a:off x="733425" y="1968500"/>
          <a:ext cx="7586663" cy="469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236663" y="765175"/>
            <a:ext cx="6865937" cy="741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v-SE" dirty="0"/>
              <a:t>Vad behöver klienterna hjälp med hos PO Östermalm?</a:t>
            </a:r>
          </a:p>
          <a:p>
            <a:pPr algn="ctr"/>
            <a:r>
              <a:rPr lang="sv-SE" sz="1800" dirty="0"/>
              <a:t>februari 2005 – </a:t>
            </a:r>
            <a:r>
              <a:rPr lang="sv-SE" sz="1800" dirty="0" smtClean="0"/>
              <a:t>juni 2011</a:t>
            </a:r>
            <a:endParaRPr lang="sv-S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176</Words>
  <Application>Microsoft Office PowerPoint</Application>
  <PresentationFormat>Bildspel på skärmen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9" baseType="lpstr">
      <vt:lpstr>Standardformgivning</vt:lpstr>
      <vt:lpstr>Klipp</vt:lpstr>
      <vt:lpstr>Personligt Ombud Östermalm  statistik februari 2005 – juni 2011 </vt:lpstr>
      <vt:lpstr>Bild 2</vt:lpstr>
      <vt:lpstr>Bild 3</vt:lpstr>
      <vt:lpstr>Bild 4</vt:lpstr>
      <vt:lpstr>Bild 5</vt:lpstr>
      <vt:lpstr>Bild 6</vt:lpstr>
      <vt:lpstr>Bild 7</vt:lpstr>
    </vt:vector>
  </TitlesOfParts>
  <Company>Stockholms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Åldersfördelning på de personer som varit aktuella hos PO Östermalm.</dc:title>
  <dc:creator>SD10JLZ</dc:creator>
  <cp:lastModifiedBy>AA69703</cp:lastModifiedBy>
  <cp:revision>129</cp:revision>
  <cp:lastPrinted>2011-03-28T20:54:17Z</cp:lastPrinted>
  <dcterms:created xsi:type="dcterms:W3CDTF">2011-03-28T20:54:09Z</dcterms:created>
  <dcterms:modified xsi:type="dcterms:W3CDTF">2012-01-18T13:04:31Z</dcterms:modified>
</cp:coreProperties>
</file>