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355" y="1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kalkylblad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v-SE"/>
  <c:style val="32"/>
  <c:chart>
    <c:title>
      <c:tx>
        <c:rich>
          <a:bodyPr/>
          <a:lstStyle/>
          <a:p>
            <a:pPr>
              <a:defRPr/>
            </a:pPr>
            <a:r>
              <a:rPr lang="sv-SE" smtClean="0"/>
              <a:t>Åldersfördelning </a:t>
            </a:r>
            <a:r>
              <a:rPr lang="sv-SE" dirty="0" err="1"/>
              <a:t>PO-klienter</a:t>
            </a:r>
            <a:r>
              <a:rPr lang="sv-SE" dirty="0"/>
              <a:t> Östermalm 2005 - 2010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Blad1!$B$1</c:f>
              <c:strCache>
                <c:ptCount val="1"/>
                <c:pt idx="0">
                  <c:v>2005</c:v>
                </c:pt>
              </c:strCache>
            </c:strRef>
          </c:tx>
          <c:cat>
            <c:strRef>
              <c:f>Blad1!$A$2:$A$6</c:f>
              <c:strCache>
                <c:ptCount val="5"/>
                <c:pt idx="0">
                  <c:v>18-30</c:v>
                </c:pt>
                <c:pt idx="1">
                  <c:v>31-40</c:v>
                </c:pt>
                <c:pt idx="2">
                  <c:v>41-50</c:v>
                </c:pt>
                <c:pt idx="3">
                  <c:v>51-60</c:v>
                </c:pt>
                <c:pt idx="4">
                  <c:v>61-65</c:v>
                </c:pt>
              </c:strCache>
            </c:strRef>
          </c:cat>
          <c:val>
            <c:numRef>
              <c:f>Blad1!$B$2:$B$6</c:f>
              <c:numCache>
                <c:formatCode>General</c:formatCode>
                <c:ptCount val="5"/>
                <c:pt idx="0">
                  <c:v>4</c:v>
                </c:pt>
                <c:pt idx="1">
                  <c:v>32</c:v>
                </c:pt>
                <c:pt idx="2">
                  <c:v>18</c:v>
                </c:pt>
                <c:pt idx="3">
                  <c:v>32</c:v>
                </c:pt>
                <c:pt idx="4">
                  <c:v>14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2006</c:v>
                </c:pt>
              </c:strCache>
            </c:strRef>
          </c:tx>
          <c:cat>
            <c:strRef>
              <c:f>Blad1!$A$2:$A$6</c:f>
              <c:strCache>
                <c:ptCount val="5"/>
                <c:pt idx="0">
                  <c:v>18-30</c:v>
                </c:pt>
                <c:pt idx="1">
                  <c:v>31-40</c:v>
                </c:pt>
                <c:pt idx="2">
                  <c:v>41-50</c:v>
                </c:pt>
                <c:pt idx="3">
                  <c:v>51-60</c:v>
                </c:pt>
                <c:pt idx="4">
                  <c:v>61-65</c:v>
                </c:pt>
              </c:strCache>
            </c:strRef>
          </c:cat>
          <c:val>
            <c:numRef>
              <c:f>Blad1!$C$2:$C$6</c:f>
              <c:numCache>
                <c:formatCode>General</c:formatCode>
                <c:ptCount val="5"/>
                <c:pt idx="0">
                  <c:v>4</c:v>
                </c:pt>
                <c:pt idx="1">
                  <c:v>26</c:v>
                </c:pt>
                <c:pt idx="2">
                  <c:v>28</c:v>
                </c:pt>
                <c:pt idx="3">
                  <c:v>30</c:v>
                </c:pt>
                <c:pt idx="4">
                  <c:v>12</c:v>
                </c:pt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2007</c:v>
                </c:pt>
              </c:strCache>
            </c:strRef>
          </c:tx>
          <c:cat>
            <c:strRef>
              <c:f>Blad1!$A$2:$A$6</c:f>
              <c:strCache>
                <c:ptCount val="5"/>
                <c:pt idx="0">
                  <c:v>18-30</c:v>
                </c:pt>
                <c:pt idx="1">
                  <c:v>31-40</c:v>
                </c:pt>
                <c:pt idx="2">
                  <c:v>41-50</c:v>
                </c:pt>
                <c:pt idx="3">
                  <c:v>51-60</c:v>
                </c:pt>
                <c:pt idx="4">
                  <c:v>61-65</c:v>
                </c:pt>
              </c:strCache>
            </c:strRef>
          </c:cat>
          <c:val>
            <c:numRef>
              <c:f>Blad1!$D$2:$D$6</c:f>
              <c:numCache>
                <c:formatCode>General</c:formatCode>
                <c:ptCount val="5"/>
                <c:pt idx="0">
                  <c:v>10</c:v>
                </c:pt>
                <c:pt idx="1">
                  <c:v>28</c:v>
                </c:pt>
                <c:pt idx="2">
                  <c:v>23</c:v>
                </c:pt>
                <c:pt idx="3">
                  <c:v>29</c:v>
                </c:pt>
                <c:pt idx="4">
                  <c:v>10</c:v>
                </c:pt>
              </c:numCache>
            </c:numRef>
          </c:val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2008</c:v>
                </c:pt>
              </c:strCache>
            </c:strRef>
          </c:tx>
          <c:cat>
            <c:strRef>
              <c:f>Blad1!$A$2:$A$6</c:f>
              <c:strCache>
                <c:ptCount val="5"/>
                <c:pt idx="0">
                  <c:v>18-30</c:v>
                </c:pt>
                <c:pt idx="1">
                  <c:v>31-40</c:v>
                </c:pt>
                <c:pt idx="2">
                  <c:v>41-50</c:v>
                </c:pt>
                <c:pt idx="3">
                  <c:v>51-60</c:v>
                </c:pt>
                <c:pt idx="4">
                  <c:v>61-65</c:v>
                </c:pt>
              </c:strCache>
            </c:strRef>
          </c:cat>
          <c:val>
            <c:numRef>
              <c:f>Blad1!$E$2:$E$6</c:f>
              <c:numCache>
                <c:formatCode>General</c:formatCode>
                <c:ptCount val="5"/>
                <c:pt idx="0">
                  <c:v>10</c:v>
                </c:pt>
                <c:pt idx="1">
                  <c:v>29</c:v>
                </c:pt>
                <c:pt idx="2">
                  <c:v>22</c:v>
                </c:pt>
                <c:pt idx="3">
                  <c:v>31</c:v>
                </c:pt>
                <c:pt idx="4">
                  <c:v>8</c:v>
                </c:pt>
              </c:numCache>
            </c:numRef>
          </c:val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2009</c:v>
                </c:pt>
              </c:strCache>
            </c:strRef>
          </c:tx>
          <c:cat>
            <c:strRef>
              <c:f>Blad1!$A$2:$A$6</c:f>
              <c:strCache>
                <c:ptCount val="5"/>
                <c:pt idx="0">
                  <c:v>18-30</c:v>
                </c:pt>
                <c:pt idx="1">
                  <c:v>31-40</c:v>
                </c:pt>
                <c:pt idx="2">
                  <c:v>41-50</c:v>
                </c:pt>
                <c:pt idx="3">
                  <c:v>51-60</c:v>
                </c:pt>
                <c:pt idx="4">
                  <c:v>61-65</c:v>
                </c:pt>
              </c:strCache>
            </c:strRef>
          </c:cat>
          <c:val>
            <c:numRef>
              <c:f>Blad1!$F$2:$F$6</c:f>
              <c:numCache>
                <c:formatCode>General</c:formatCode>
                <c:ptCount val="5"/>
                <c:pt idx="0">
                  <c:v>14</c:v>
                </c:pt>
                <c:pt idx="1">
                  <c:v>27</c:v>
                </c:pt>
                <c:pt idx="2">
                  <c:v>20</c:v>
                </c:pt>
                <c:pt idx="3">
                  <c:v>30</c:v>
                </c:pt>
                <c:pt idx="4">
                  <c:v>9</c:v>
                </c:pt>
              </c:numCache>
            </c:numRef>
          </c:val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2010</c:v>
                </c:pt>
              </c:strCache>
            </c:strRef>
          </c:tx>
          <c:cat>
            <c:strRef>
              <c:f>Blad1!$A$2:$A$6</c:f>
              <c:strCache>
                <c:ptCount val="5"/>
                <c:pt idx="0">
                  <c:v>18-30</c:v>
                </c:pt>
                <c:pt idx="1">
                  <c:v>31-40</c:v>
                </c:pt>
                <c:pt idx="2">
                  <c:v>41-50</c:v>
                </c:pt>
                <c:pt idx="3">
                  <c:v>51-60</c:v>
                </c:pt>
                <c:pt idx="4">
                  <c:v>61-65</c:v>
                </c:pt>
              </c:strCache>
            </c:strRef>
          </c:cat>
          <c:val>
            <c:numRef>
              <c:f>Blad1!$G$2:$G$6</c:f>
              <c:numCache>
                <c:formatCode>General</c:formatCode>
                <c:ptCount val="5"/>
                <c:pt idx="0">
                  <c:v>18</c:v>
                </c:pt>
                <c:pt idx="1">
                  <c:v>28</c:v>
                </c:pt>
                <c:pt idx="2">
                  <c:v>18</c:v>
                </c:pt>
                <c:pt idx="3">
                  <c:v>28</c:v>
                </c:pt>
                <c:pt idx="4">
                  <c:v>8</c:v>
                </c:pt>
              </c:numCache>
            </c:numRef>
          </c:val>
        </c:ser>
        <c:gapWidth val="300"/>
        <c:axId val="64999424"/>
        <c:axId val="65001344"/>
      </c:barChart>
      <c:catAx>
        <c:axId val="649994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sv-SE"/>
                  <a:t>Åldersgrupper</a:t>
                </a:r>
              </a:p>
            </c:rich>
          </c:tx>
          <c:layout/>
        </c:title>
        <c:majorTickMark val="none"/>
        <c:tickLblPos val="nextTo"/>
        <c:crossAx val="65001344"/>
        <c:crosses val="autoZero"/>
        <c:auto val="1"/>
        <c:lblAlgn val="ctr"/>
        <c:lblOffset val="100"/>
      </c:catAx>
      <c:valAx>
        <c:axId val="6500134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sv-SE"/>
                  <a:t>Procent</a:t>
                </a:r>
              </a:p>
            </c:rich>
          </c:tx>
          <c:layout/>
        </c:title>
        <c:numFmt formatCode="General" sourceLinked="1"/>
        <c:tickLblPos val="nextTo"/>
        <c:crossAx val="64999424"/>
        <c:crosses val="autoZero"/>
        <c:crossBetween val="between"/>
      </c:valAx>
    </c:plotArea>
    <c:legend>
      <c:legendPos val="r"/>
      <c:layout/>
    </c:legend>
    <c:plotVisOnly val="1"/>
  </c:chart>
  <c:spPr>
    <a:ln>
      <a:noFill/>
    </a:ln>
  </c:spPr>
  <c:txPr>
    <a:bodyPr/>
    <a:lstStyle/>
    <a:p>
      <a:pPr>
        <a:defRPr sz="1800"/>
      </a:pPr>
      <a:endParaRPr lang="sv-SE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0E04EB-F29A-4A17-881E-866FDE91AF8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9A043-0016-436F-AA51-F530BD7EC4E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944F9-E088-4FED-BE02-B0014156A0C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8A645-B269-4816-80B7-2E47C3B4F45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F14C9-3BD0-4743-A704-F8305102115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14B19-2635-4BAF-9B74-BC40550F229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4DA52-9B14-4E79-9378-26E3AA72791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308EB-7C22-41E0-B339-F537B2C4184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45F96-9050-4872-84BC-F1658B65FAF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1910B-B6D7-4F4B-9A98-58B5225B903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51EC4-56CC-438C-BBD0-C27E8C91192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983DB-8EF3-4885-9A26-FEFFDC3E694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59697-F204-4BC4-BA82-F84CA34192E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8A9C117-4986-41E6-A69B-8042B1D9D25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latshållare för innehåll 2"/>
          <p:cNvGraphicFramePr>
            <a:graphicFrameLocks noGrp="1"/>
          </p:cNvGraphicFramePr>
          <p:nvPr>
            <p:ph/>
          </p:nvPr>
        </p:nvGraphicFramePr>
        <p:xfrm>
          <a:off x="179512" y="609600"/>
          <a:ext cx="8640960" cy="5987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formgivning">
  <a:themeElements>
    <a:clrScheme name="Vandring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tandardformgivn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8</Words>
  <Application>Microsoft Office PowerPoint</Application>
  <PresentationFormat>Bildspel på skärmen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Standardformgivning</vt:lpstr>
      <vt:lpstr>Bild 1</vt:lpstr>
    </vt:vector>
  </TitlesOfParts>
  <Company>Stockholms Stad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Åldersfördelning på de personer som varit aktuella hos PO Östermalm.</dc:title>
  <dc:creator>SD10JLZ</dc:creator>
  <cp:lastModifiedBy>AA69703</cp:lastModifiedBy>
  <cp:revision>107</cp:revision>
  <cp:lastPrinted>2005-08-18T08:55:34Z</cp:lastPrinted>
  <dcterms:created xsi:type="dcterms:W3CDTF">2005-06-29T13:20:33Z</dcterms:created>
  <dcterms:modified xsi:type="dcterms:W3CDTF">2011-01-28T14:12:24Z</dcterms:modified>
</cp:coreProperties>
</file>