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  <p:sldMasterId id="2147483661" r:id="rId2"/>
    <p:sldMasterId id="2147484895" r:id="rId3"/>
    <p:sldMasterId id="2147484907" r:id="rId4"/>
    <p:sldMasterId id="2147484919" r:id="rId5"/>
  </p:sldMasterIdLst>
  <p:notesMasterIdLst>
    <p:notesMasterId r:id="rId21"/>
  </p:notesMasterIdLst>
  <p:handoutMasterIdLst>
    <p:handoutMasterId r:id="rId22"/>
  </p:handoutMasterIdLst>
  <p:sldIdLst>
    <p:sldId id="264" r:id="rId6"/>
    <p:sldId id="537" r:id="rId7"/>
    <p:sldId id="527" r:id="rId8"/>
    <p:sldId id="529" r:id="rId9"/>
    <p:sldId id="538" r:id="rId10"/>
    <p:sldId id="530" r:id="rId11"/>
    <p:sldId id="540" r:id="rId12"/>
    <p:sldId id="539" r:id="rId13"/>
    <p:sldId id="534" r:id="rId14"/>
    <p:sldId id="532" r:id="rId15"/>
    <p:sldId id="541" r:id="rId16"/>
    <p:sldId id="535" r:id="rId17"/>
    <p:sldId id="542" r:id="rId18"/>
    <p:sldId id="536" r:id="rId19"/>
    <p:sldId id="543" r:id="rId20"/>
  </p:sldIdLst>
  <p:sldSz cx="9144000" cy="6858000" type="screen4x3"/>
  <p:notesSz cx="6797675" cy="9926638"/>
  <p:embeddedFontLst>
    <p:embeddedFont>
      <p:font typeface="Gill Sans MT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D42"/>
    <a:srgbClr val="FFFFFF"/>
    <a:srgbClr val="FFDF1A"/>
    <a:srgbClr val="D1D3D4"/>
    <a:srgbClr val="FFEF6F"/>
    <a:srgbClr val="58595B"/>
    <a:srgbClr val="6CB33E"/>
    <a:srgbClr val="FDB8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" autoAdjust="0"/>
    <p:restoredTop sz="97797" autoAdjust="0"/>
  </p:normalViewPr>
  <p:slideViewPr>
    <p:cSldViewPr>
      <p:cViewPr varScale="1">
        <p:scale>
          <a:sx n="110" d="100"/>
          <a:sy n="110" d="100"/>
        </p:scale>
        <p:origin x="-1566" y="-78"/>
      </p:cViewPr>
      <p:guideLst>
        <p:guide orient="horz" pos="981"/>
        <p:guide orient="horz" pos="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74DBE-72CF-45C8-A2E9-85B11AD96B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83C08DD-BC94-4ADA-994C-FAEB4923105A}">
      <dgm:prSet phldrT="[Text]" custT="1"/>
      <dgm:spPr/>
      <dgm:t>
        <a:bodyPr/>
        <a:lstStyle/>
        <a:p>
          <a:r>
            <a:rPr lang="sv-SE" sz="1100" b="1" dirty="0" err="1" smtClean="0">
              <a:solidFill>
                <a:schemeClr val="tx1"/>
              </a:solidFill>
            </a:rPr>
            <a:t>Avtalsad-ministration</a:t>
          </a:r>
          <a:endParaRPr lang="sv-SE" sz="1100" b="1" dirty="0">
            <a:solidFill>
              <a:schemeClr val="tx1"/>
            </a:solidFill>
          </a:endParaRPr>
        </a:p>
      </dgm:t>
    </dgm:pt>
    <dgm:pt modelId="{04C16202-824A-4C80-A620-4C5C005F9717}" type="parTrans" cxnId="{0B8117BA-284E-457D-8ABA-A9A1DA58AB35}">
      <dgm:prSet/>
      <dgm:spPr/>
      <dgm:t>
        <a:bodyPr/>
        <a:lstStyle/>
        <a:p>
          <a:endParaRPr lang="sv-SE"/>
        </a:p>
      </dgm:t>
    </dgm:pt>
    <dgm:pt modelId="{FDEAB4D5-712D-485A-8477-348B3578403B}" type="sibTrans" cxnId="{0B8117BA-284E-457D-8ABA-A9A1DA58AB35}">
      <dgm:prSet/>
      <dgm:spPr/>
      <dgm:t>
        <a:bodyPr/>
        <a:lstStyle/>
        <a:p>
          <a:endParaRPr lang="sv-SE"/>
        </a:p>
      </dgm:t>
    </dgm:pt>
    <dgm:pt modelId="{087F113E-B57B-437B-AFA5-0538B07C3A68}">
      <dgm:prSet phldrT="[Text]" custT="1"/>
      <dgm:spPr/>
      <dgm:t>
        <a:bodyPr/>
        <a:lstStyle/>
        <a:p>
          <a:r>
            <a:rPr lang="sv-SE" sz="1100" b="1" dirty="0" err="1" smtClean="0">
              <a:solidFill>
                <a:schemeClr val="tx1"/>
              </a:solidFill>
            </a:rPr>
            <a:t>Hyres-avisering</a:t>
          </a:r>
          <a:endParaRPr lang="sv-SE" sz="1100" b="1" dirty="0">
            <a:solidFill>
              <a:schemeClr val="tx1"/>
            </a:solidFill>
          </a:endParaRPr>
        </a:p>
      </dgm:t>
    </dgm:pt>
    <dgm:pt modelId="{EDD3EB08-58D7-49EC-8341-1D065282FEDA}" type="parTrans" cxnId="{927EAAA0-B1C4-4A62-8CB0-695DA04AFD72}">
      <dgm:prSet/>
      <dgm:spPr/>
      <dgm:t>
        <a:bodyPr/>
        <a:lstStyle/>
        <a:p>
          <a:endParaRPr lang="sv-SE"/>
        </a:p>
      </dgm:t>
    </dgm:pt>
    <dgm:pt modelId="{CA193425-7558-4AFA-BF73-43B6484387E6}" type="sibTrans" cxnId="{927EAAA0-B1C4-4A62-8CB0-695DA04AFD72}">
      <dgm:prSet/>
      <dgm:spPr/>
      <dgm:t>
        <a:bodyPr/>
        <a:lstStyle/>
        <a:p>
          <a:endParaRPr lang="sv-SE"/>
        </a:p>
      </dgm:t>
    </dgm:pt>
    <dgm:pt modelId="{43EE4396-9EB9-49DC-B6E3-5C3C24A64C8E}">
      <dgm:prSet phldrT="[Text]" custT="1"/>
      <dgm:spPr/>
      <dgm:t>
        <a:bodyPr/>
        <a:lstStyle/>
        <a:p>
          <a:r>
            <a:rPr lang="sv-SE" sz="1100" b="1" dirty="0" smtClean="0">
              <a:solidFill>
                <a:schemeClr val="tx1"/>
              </a:solidFill>
            </a:rPr>
            <a:t>Avisering vakanser &amp; </a:t>
          </a:r>
          <a:r>
            <a:rPr lang="sv-SE" sz="1100" b="1" dirty="0" err="1" smtClean="0">
              <a:solidFill>
                <a:schemeClr val="tx1"/>
              </a:solidFill>
            </a:rPr>
            <a:t>förv</a:t>
          </a:r>
          <a:r>
            <a:rPr lang="sv-SE" sz="1100" b="1" dirty="0" smtClean="0">
              <a:solidFill>
                <a:schemeClr val="tx1"/>
              </a:solidFill>
            </a:rPr>
            <a:t> interna avtal</a:t>
          </a:r>
          <a:endParaRPr lang="sv-SE" sz="1100" b="1" dirty="0">
            <a:solidFill>
              <a:schemeClr val="tx1"/>
            </a:solidFill>
          </a:endParaRPr>
        </a:p>
      </dgm:t>
    </dgm:pt>
    <dgm:pt modelId="{5BA13B3D-70BC-4F58-910B-40D10C9F876D}" type="parTrans" cxnId="{4C880565-482D-4C38-80B2-3EF2E594E44F}">
      <dgm:prSet/>
      <dgm:spPr/>
      <dgm:t>
        <a:bodyPr/>
        <a:lstStyle/>
        <a:p>
          <a:endParaRPr lang="sv-SE"/>
        </a:p>
      </dgm:t>
    </dgm:pt>
    <dgm:pt modelId="{69977028-D5A5-4821-8288-305BFFD005A7}" type="sibTrans" cxnId="{4C880565-482D-4C38-80B2-3EF2E594E44F}">
      <dgm:prSet/>
      <dgm:spPr/>
      <dgm:t>
        <a:bodyPr/>
        <a:lstStyle/>
        <a:p>
          <a:endParaRPr lang="sv-SE"/>
        </a:p>
      </dgm:t>
    </dgm:pt>
    <dgm:pt modelId="{02703E59-5A74-4380-B2F9-B637287CCDB9}">
      <dgm:prSet custT="1"/>
      <dgm:spPr/>
      <dgm:t>
        <a:bodyPr/>
        <a:lstStyle/>
        <a:p>
          <a:r>
            <a:rPr lang="sv-SE" sz="1100" b="1" dirty="0" smtClean="0">
              <a:solidFill>
                <a:schemeClr val="tx1"/>
              </a:solidFill>
            </a:rPr>
            <a:t>Uppföljning krav</a:t>
          </a:r>
          <a:endParaRPr lang="sv-SE" sz="1100" b="1" dirty="0">
            <a:solidFill>
              <a:schemeClr val="tx1"/>
            </a:solidFill>
          </a:endParaRPr>
        </a:p>
      </dgm:t>
    </dgm:pt>
    <dgm:pt modelId="{59F56D69-2E06-46FF-AD66-673BB8732F92}" type="parTrans" cxnId="{637C3776-9536-44AB-A408-7F1C523F4114}">
      <dgm:prSet/>
      <dgm:spPr/>
      <dgm:t>
        <a:bodyPr/>
        <a:lstStyle/>
        <a:p>
          <a:endParaRPr lang="sv-SE"/>
        </a:p>
      </dgm:t>
    </dgm:pt>
    <dgm:pt modelId="{1CBB69CB-5937-4B05-8FA1-835B656D0316}" type="sibTrans" cxnId="{637C3776-9536-44AB-A408-7F1C523F4114}">
      <dgm:prSet/>
      <dgm:spPr/>
      <dgm:t>
        <a:bodyPr/>
        <a:lstStyle/>
        <a:p>
          <a:endParaRPr lang="sv-SE"/>
        </a:p>
      </dgm:t>
    </dgm:pt>
    <dgm:pt modelId="{EB79F765-6629-48E8-A4DC-E4C87F501C54}">
      <dgm:prSet custT="1"/>
      <dgm:spPr/>
      <dgm:t>
        <a:bodyPr/>
        <a:lstStyle/>
        <a:p>
          <a:r>
            <a:rPr lang="sv-SE" sz="1100" b="1" dirty="0" smtClean="0">
              <a:solidFill>
                <a:schemeClr val="tx1"/>
              </a:solidFill>
            </a:rPr>
            <a:t>Dialog / </a:t>
          </a:r>
          <a:r>
            <a:rPr lang="sv-SE" sz="1100" b="1" dirty="0" err="1" smtClean="0">
              <a:solidFill>
                <a:schemeClr val="tx1"/>
              </a:solidFill>
            </a:rPr>
            <a:t>Ärende-hantering</a:t>
          </a:r>
          <a:endParaRPr lang="sv-SE" sz="1100" b="1" dirty="0">
            <a:solidFill>
              <a:schemeClr val="tx1"/>
            </a:solidFill>
          </a:endParaRPr>
        </a:p>
      </dgm:t>
    </dgm:pt>
    <dgm:pt modelId="{808CE7BC-EADF-4B65-AEE0-8EA3C3165EFD}" type="parTrans" cxnId="{C335E92B-A101-4001-B408-F7FB649DCD32}">
      <dgm:prSet/>
      <dgm:spPr/>
      <dgm:t>
        <a:bodyPr/>
        <a:lstStyle/>
        <a:p>
          <a:endParaRPr lang="sv-SE"/>
        </a:p>
      </dgm:t>
    </dgm:pt>
    <dgm:pt modelId="{AD039B97-B265-4F3A-A7E6-AC022CF8620D}" type="sibTrans" cxnId="{C335E92B-A101-4001-B408-F7FB649DCD32}">
      <dgm:prSet/>
      <dgm:spPr/>
      <dgm:t>
        <a:bodyPr/>
        <a:lstStyle/>
        <a:p>
          <a:endParaRPr lang="sv-SE"/>
        </a:p>
      </dgm:t>
    </dgm:pt>
    <dgm:pt modelId="{0A434A7F-F67B-4D0E-83FC-A3D32F1243CD}">
      <dgm:prSet custT="1"/>
      <dgm:spPr/>
      <dgm:t>
        <a:bodyPr/>
        <a:lstStyle/>
        <a:p>
          <a:r>
            <a:rPr lang="sv-SE" sz="1100" b="1" dirty="0" smtClean="0">
              <a:solidFill>
                <a:schemeClr val="tx1"/>
              </a:solidFill>
            </a:rPr>
            <a:t>Avslut</a:t>
          </a:r>
          <a:endParaRPr lang="sv-SE" sz="1100" b="1" dirty="0">
            <a:solidFill>
              <a:schemeClr val="tx1"/>
            </a:solidFill>
          </a:endParaRPr>
        </a:p>
      </dgm:t>
    </dgm:pt>
    <dgm:pt modelId="{F5D14420-F6FE-4337-B91B-862EE3281806}" type="sibTrans" cxnId="{3C74C1F5-3AAA-4268-BD17-5AB7B7354680}">
      <dgm:prSet/>
      <dgm:spPr/>
      <dgm:t>
        <a:bodyPr/>
        <a:lstStyle/>
        <a:p>
          <a:endParaRPr lang="sv-SE"/>
        </a:p>
      </dgm:t>
    </dgm:pt>
    <dgm:pt modelId="{3CCB67CA-E31E-42C6-8F14-0E4685EAFFDB}" type="parTrans" cxnId="{3C74C1F5-3AAA-4268-BD17-5AB7B7354680}">
      <dgm:prSet/>
      <dgm:spPr/>
      <dgm:t>
        <a:bodyPr/>
        <a:lstStyle/>
        <a:p>
          <a:endParaRPr lang="sv-SE"/>
        </a:p>
      </dgm:t>
    </dgm:pt>
    <dgm:pt modelId="{563A7243-EE14-4F07-A8C3-0270B567FA87}">
      <dgm:prSet phldrT="[Text]" custT="1"/>
      <dgm:spPr/>
      <dgm:t>
        <a:bodyPr/>
        <a:lstStyle/>
        <a:p>
          <a:r>
            <a:rPr lang="sv-SE" sz="1100" b="1" dirty="0" err="1" smtClean="0">
              <a:solidFill>
                <a:schemeClr val="tx1"/>
              </a:solidFill>
            </a:rPr>
            <a:t>Hyres-justering</a:t>
          </a:r>
          <a:endParaRPr lang="sv-SE" sz="1100" b="1" dirty="0">
            <a:solidFill>
              <a:schemeClr val="tx1"/>
            </a:solidFill>
          </a:endParaRPr>
        </a:p>
      </dgm:t>
    </dgm:pt>
    <dgm:pt modelId="{FCB2C01A-21A3-4A7F-874F-0638D0FB38DD}" type="parTrans" cxnId="{FC3B858C-4216-4FE1-BEF2-1FFC34F3C809}">
      <dgm:prSet/>
      <dgm:spPr/>
      <dgm:t>
        <a:bodyPr/>
        <a:lstStyle/>
        <a:p>
          <a:endParaRPr lang="sv-SE"/>
        </a:p>
      </dgm:t>
    </dgm:pt>
    <dgm:pt modelId="{6ECFCF70-39C0-43FC-B107-045BC1DE6580}" type="sibTrans" cxnId="{FC3B858C-4216-4FE1-BEF2-1FFC34F3C809}">
      <dgm:prSet/>
      <dgm:spPr/>
      <dgm:t>
        <a:bodyPr/>
        <a:lstStyle/>
        <a:p>
          <a:endParaRPr lang="sv-SE"/>
        </a:p>
      </dgm:t>
    </dgm:pt>
    <dgm:pt modelId="{357578FE-DEE5-4887-860B-E9F029A6763B}" type="pres">
      <dgm:prSet presAssocID="{77F74DBE-72CF-45C8-A2E9-85B11AD96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DD4BC09-7237-4ECF-AAD9-1D094D4E87FB}" type="pres">
      <dgm:prSet presAssocID="{D83C08DD-BC94-4ADA-994C-FAEB4923105A}" presName="parTxOnly" presStyleLbl="node1" presStyleIdx="0" presStyleCnt="7" custScaleX="102205" custLinFactNeighborX="34975" custLinFactNeighborY="-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8E912C-0A3F-4136-AD72-897D1708F176}" type="pres">
      <dgm:prSet presAssocID="{FDEAB4D5-712D-485A-8477-348B3578403B}" presName="parTxOnlySpace" presStyleCnt="0"/>
      <dgm:spPr/>
    </dgm:pt>
    <dgm:pt modelId="{9BBA4B86-9E8B-4DF5-8FB0-9F545D4718EB}" type="pres">
      <dgm:prSet presAssocID="{563A7243-EE14-4F07-A8C3-0270B567FA87}" presName="parTxOnly" presStyleLbl="node1" presStyleIdx="1" presStyleCnt="7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FCAB974-FD00-4ABA-B879-9896DD573644}" type="pres">
      <dgm:prSet presAssocID="{6ECFCF70-39C0-43FC-B107-045BC1DE6580}" presName="parTxOnlySpace" presStyleCnt="0"/>
      <dgm:spPr/>
    </dgm:pt>
    <dgm:pt modelId="{7794E61D-2BC2-4B80-B8D4-BE2387BD32D1}" type="pres">
      <dgm:prSet presAssocID="{087F113E-B57B-437B-AFA5-0538B07C3A68}" presName="parTxOnly" presStyleLbl="node1" presStyleIdx="2" presStyleCnt="7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5496BFF-D10B-4ECC-A18D-2A5473BCA285}" type="pres">
      <dgm:prSet presAssocID="{CA193425-7558-4AFA-BF73-43B6484387E6}" presName="parTxOnlySpace" presStyleCnt="0"/>
      <dgm:spPr/>
    </dgm:pt>
    <dgm:pt modelId="{266698C1-FA2F-481E-ACC6-09AB2FF103AD}" type="pres">
      <dgm:prSet presAssocID="{43EE4396-9EB9-49DC-B6E3-5C3C24A64C8E}" presName="parTxOnly" presStyleLbl="node1" presStyleIdx="3" presStyleCnt="7" custScaleX="117998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DCA8E37-24BC-433B-A507-37E3E78AA8EE}" type="pres">
      <dgm:prSet presAssocID="{69977028-D5A5-4821-8288-305BFFD005A7}" presName="parTxOnlySpace" presStyleCnt="0"/>
      <dgm:spPr/>
    </dgm:pt>
    <dgm:pt modelId="{C1D4285B-9D4C-4B75-B432-05FE6A515375}" type="pres">
      <dgm:prSet presAssocID="{02703E59-5A74-4380-B2F9-B637287CCDB9}" presName="parTxOnly" presStyleLbl="node1" presStyleIdx="4" presStyleCnt="7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2DAFA5-3ABC-4B23-BA20-AB4EF2625BC0}" type="pres">
      <dgm:prSet presAssocID="{1CBB69CB-5937-4B05-8FA1-835B656D0316}" presName="parTxOnlySpace" presStyleCnt="0"/>
      <dgm:spPr/>
    </dgm:pt>
    <dgm:pt modelId="{766CE88F-B533-447A-AC2A-9B5BA9ECAC62}" type="pres">
      <dgm:prSet presAssocID="{EB79F765-6629-48E8-A4DC-E4C87F501C54}" presName="parTxOnly" presStyleLbl="node1" presStyleIdx="5" presStyleCnt="7" custLinFactNeighborX="35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BFD2B97-C107-4925-B641-AC388F0AA735}" type="pres">
      <dgm:prSet presAssocID="{AD039B97-B265-4F3A-A7E6-AC022CF8620D}" presName="parTxOnlySpace" presStyleCnt="0"/>
      <dgm:spPr/>
    </dgm:pt>
    <dgm:pt modelId="{7AE75183-2123-4E75-BFBE-BDFC97696AE5}" type="pres">
      <dgm:prSet presAssocID="{0A434A7F-F67B-4D0E-83FC-A3D32F1243CD}" presName="parTxOnly" presStyleLbl="node1" presStyleIdx="6" presStyleCnt="7" custScaleX="88722" custLinFactNeighborX="10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C880565-482D-4C38-80B2-3EF2E594E44F}" srcId="{77F74DBE-72CF-45C8-A2E9-85B11AD96BA9}" destId="{43EE4396-9EB9-49DC-B6E3-5C3C24A64C8E}" srcOrd="3" destOrd="0" parTransId="{5BA13B3D-70BC-4F58-910B-40D10C9F876D}" sibTransId="{69977028-D5A5-4821-8288-305BFFD005A7}"/>
    <dgm:cxn modelId="{0B8117BA-284E-457D-8ABA-A9A1DA58AB35}" srcId="{77F74DBE-72CF-45C8-A2E9-85B11AD96BA9}" destId="{D83C08DD-BC94-4ADA-994C-FAEB4923105A}" srcOrd="0" destOrd="0" parTransId="{04C16202-824A-4C80-A620-4C5C005F9717}" sibTransId="{FDEAB4D5-712D-485A-8477-348B3578403B}"/>
    <dgm:cxn modelId="{FC3B858C-4216-4FE1-BEF2-1FFC34F3C809}" srcId="{77F74DBE-72CF-45C8-A2E9-85B11AD96BA9}" destId="{563A7243-EE14-4F07-A8C3-0270B567FA87}" srcOrd="1" destOrd="0" parTransId="{FCB2C01A-21A3-4A7F-874F-0638D0FB38DD}" sibTransId="{6ECFCF70-39C0-43FC-B107-045BC1DE6580}"/>
    <dgm:cxn modelId="{72490911-A4A6-43E6-87C8-91C560D1E390}" type="presOf" srcId="{43EE4396-9EB9-49DC-B6E3-5C3C24A64C8E}" destId="{266698C1-FA2F-481E-ACC6-09AB2FF103AD}" srcOrd="0" destOrd="0" presId="urn:microsoft.com/office/officeart/2005/8/layout/chevron1"/>
    <dgm:cxn modelId="{C335E92B-A101-4001-B408-F7FB649DCD32}" srcId="{77F74DBE-72CF-45C8-A2E9-85B11AD96BA9}" destId="{EB79F765-6629-48E8-A4DC-E4C87F501C54}" srcOrd="5" destOrd="0" parTransId="{808CE7BC-EADF-4B65-AEE0-8EA3C3165EFD}" sibTransId="{AD039B97-B265-4F3A-A7E6-AC022CF8620D}"/>
    <dgm:cxn modelId="{D12EF47D-8C1C-43E5-8ED5-13D135412B59}" type="presOf" srcId="{EB79F765-6629-48E8-A4DC-E4C87F501C54}" destId="{766CE88F-B533-447A-AC2A-9B5BA9ECAC62}" srcOrd="0" destOrd="0" presId="urn:microsoft.com/office/officeart/2005/8/layout/chevron1"/>
    <dgm:cxn modelId="{CD471717-B527-416F-87D6-0B2818AE0B20}" type="presOf" srcId="{087F113E-B57B-437B-AFA5-0538B07C3A68}" destId="{7794E61D-2BC2-4B80-B8D4-BE2387BD32D1}" srcOrd="0" destOrd="0" presId="urn:microsoft.com/office/officeart/2005/8/layout/chevron1"/>
    <dgm:cxn modelId="{637C3776-9536-44AB-A408-7F1C523F4114}" srcId="{77F74DBE-72CF-45C8-A2E9-85B11AD96BA9}" destId="{02703E59-5A74-4380-B2F9-B637287CCDB9}" srcOrd="4" destOrd="0" parTransId="{59F56D69-2E06-46FF-AD66-673BB8732F92}" sibTransId="{1CBB69CB-5937-4B05-8FA1-835B656D0316}"/>
    <dgm:cxn modelId="{3C74C1F5-3AAA-4268-BD17-5AB7B7354680}" srcId="{77F74DBE-72CF-45C8-A2E9-85B11AD96BA9}" destId="{0A434A7F-F67B-4D0E-83FC-A3D32F1243CD}" srcOrd="6" destOrd="0" parTransId="{3CCB67CA-E31E-42C6-8F14-0E4685EAFFDB}" sibTransId="{F5D14420-F6FE-4337-B91B-862EE3281806}"/>
    <dgm:cxn modelId="{424F5371-1301-41CE-BC7F-F0984A75832F}" type="presOf" srcId="{0A434A7F-F67B-4D0E-83FC-A3D32F1243CD}" destId="{7AE75183-2123-4E75-BFBE-BDFC97696AE5}" srcOrd="0" destOrd="0" presId="urn:microsoft.com/office/officeart/2005/8/layout/chevron1"/>
    <dgm:cxn modelId="{CBEB29A9-697D-4825-87C9-69A7F0D685EB}" type="presOf" srcId="{D83C08DD-BC94-4ADA-994C-FAEB4923105A}" destId="{3DD4BC09-7237-4ECF-AAD9-1D094D4E87FB}" srcOrd="0" destOrd="0" presId="urn:microsoft.com/office/officeart/2005/8/layout/chevron1"/>
    <dgm:cxn modelId="{927EAAA0-B1C4-4A62-8CB0-695DA04AFD72}" srcId="{77F74DBE-72CF-45C8-A2E9-85B11AD96BA9}" destId="{087F113E-B57B-437B-AFA5-0538B07C3A68}" srcOrd="2" destOrd="0" parTransId="{EDD3EB08-58D7-49EC-8341-1D065282FEDA}" sibTransId="{CA193425-7558-4AFA-BF73-43B6484387E6}"/>
    <dgm:cxn modelId="{C4212EE1-9BC2-4DE7-B15E-B30E9C7B5605}" type="presOf" srcId="{563A7243-EE14-4F07-A8C3-0270B567FA87}" destId="{9BBA4B86-9E8B-4DF5-8FB0-9F545D4718EB}" srcOrd="0" destOrd="0" presId="urn:microsoft.com/office/officeart/2005/8/layout/chevron1"/>
    <dgm:cxn modelId="{3B226869-2A8E-4176-981D-9DB5E3E6834E}" type="presOf" srcId="{02703E59-5A74-4380-B2F9-B637287CCDB9}" destId="{C1D4285B-9D4C-4B75-B432-05FE6A515375}" srcOrd="0" destOrd="0" presId="urn:microsoft.com/office/officeart/2005/8/layout/chevron1"/>
    <dgm:cxn modelId="{8E73F773-A3A7-4C2B-888E-32F5F1D4AFA9}" type="presOf" srcId="{77F74DBE-72CF-45C8-A2E9-85B11AD96BA9}" destId="{357578FE-DEE5-4887-860B-E9F029A6763B}" srcOrd="0" destOrd="0" presId="urn:microsoft.com/office/officeart/2005/8/layout/chevron1"/>
    <dgm:cxn modelId="{BEF9DE91-728B-4718-863A-5CE0F4FCAAD0}" type="presParOf" srcId="{357578FE-DEE5-4887-860B-E9F029A6763B}" destId="{3DD4BC09-7237-4ECF-AAD9-1D094D4E87FB}" srcOrd="0" destOrd="0" presId="urn:microsoft.com/office/officeart/2005/8/layout/chevron1"/>
    <dgm:cxn modelId="{5309F4DF-6A65-49E7-A094-E0BA36FE87EE}" type="presParOf" srcId="{357578FE-DEE5-4887-860B-E9F029A6763B}" destId="{538E912C-0A3F-4136-AD72-897D1708F176}" srcOrd="1" destOrd="0" presId="urn:microsoft.com/office/officeart/2005/8/layout/chevron1"/>
    <dgm:cxn modelId="{249D006A-BD27-4CC9-BE75-9EA7B4B3F1FB}" type="presParOf" srcId="{357578FE-DEE5-4887-860B-E9F029A6763B}" destId="{9BBA4B86-9E8B-4DF5-8FB0-9F545D4718EB}" srcOrd="2" destOrd="0" presId="urn:microsoft.com/office/officeart/2005/8/layout/chevron1"/>
    <dgm:cxn modelId="{978C7363-95BA-487A-ABCA-B93CC5618BF3}" type="presParOf" srcId="{357578FE-DEE5-4887-860B-E9F029A6763B}" destId="{1FCAB974-FD00-4ABA-B879-9896DD573644}" srcOrd="3" destOrd="0" presId="urn:microsoft.com/office/officeart/2005/8/layout/chevron1"/>
    <dgm:cxn modelId="{CC96A993-7A50-444C-B568-C1A4FEFE2510}" type="presParOf" srcId="{357578FE-DEE5-4887-860B-E9F029A6763B}" destId="{7794E61D-2BC2-4B80-B8D4-BE2387BD32D1}" srcOrd="4" destOrd="0" presId="urn:microsoft.com/office/officeart/2005/8/layout/chevron1"/>
    <dgm:cxn modelId="{80801095-B0C8-45FA-BA9A-1D94F35157C8}" type="presParOf" srcId="{357578FE-DEE5-4887-860B-E9F029A6763B}" destId="{C5496BFF-D10B-4ECC-A18D-2A5473BCA285}" srcOrd="5" destOrd="0" presId="urn:microsoft.com/office/officeart/2005/8/layout/chevron1"/>
    <dgm:cxn modelId="{119A1B2D-226A-468D-990B-D76734BAB81E}" type="presParOf" srcId="{357578FE-DEE5-4887-860B-E9F029A6763B}" destId="{266698C1-FA2F-481E-ACC6-09AB2FF103AD}" srcOrd="6" destOrd="0" presId="urn:microsoft.com/office/officeart/2005/8/layout/chevron1"/>
    <dgm:cxn modelId="{5E26E906-33A5-4556-9E05-D804FF6A07B5}" type="presParOf" srcId="{357578FE-DEE5-4887-860B-E9F029A6763B}" destId="{1DCA8E37-24BC-433B-A507-37E3E78AA8EE}" srcOrd="7" destOrd="0" presId="urn:microsoft.com/office/officeart/2005/8/layout/chevron1"/>
    <dgm:cxn modelId="{8FE4CF59-7CD3-4656-A117-8AB51E6FAC6A}" type="presParOf" srcId="{357578FE-DEE5-4887-860B-E9F029A6763B}" destId="{C1D4285B-9D4C-4B75-B432-05FE6A515375}" srcOrd="8" destOrd="0" presId="urn:microsoft.com/office/officeart/2005/8/layout/chevron1"/>
    <dgm:cxn modelId="{18EC6AAB-66BF-4B2C-BDF9-D591D71BC0AE}" type="presParOf" srcId="{357578FE-DEE5-4887-860B-E9F029A6763B}" destId="{EF2DAFA5-3ABC-4B23-BA20-AB4EF2625BC0}" srcOrd="9" destOrd="0" presId="urn:microsoft.com/office/officeart/2005/8/layout/chevron1"/>
    <dgm:cxn modelId="{6C16972B-3749-4C88-89DD-5B5002F2E02A}" type="presParOf" srcId="{357578FE-DEE5-4887-860B-E9F029A6763B}" destId="{766CE88F-B533-447A-AC2A-9B5BA9ECAC62}" srcOrd="10" destOrd="0" presId="urn:microsoft.com/office/officeart/2005/8/layout/chevron1"/>
    <dgm:cxn modelId="{D9B247A7-2A0E-4010-8451-5165A0E52216}" type="presParOf" srcId="{357578FE-DEE5-4887-860B-E9F029A6763B}" destId="{1BFD2B97-C107-4925-B641-AC388F0AA735}" srcOrd="11" destOrd="0" presId="urn:microsoft.com/office/officeart/2005/8/layout/chevron1"/>
    <dgm:cxn modelId="{97136879-5FA5-4E4A-85EF-65C03C673770}" type="presParOf" srcId="{357578FE-DEE5-4887-860B-E9F029A6763B}" destId="{7AE75183-2123-4E75-BFBE-BDFC97696AE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4BC09-7237-4ECF-AAD9-1D094D4E87FB}">
      <dsp:nvSpPr>
        <dsp:cNvPr id="0" name=""/>
        <dsp:cNvSpPr/>
      </dsp:nvSpPr>
      <dsp:spPr>
        <a:xfrm>
          <a:off x="50104" y="2004188"/>
          <a:ext cx="1422792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err="1" smtClean="0">
              <a:solidFill>
                <a:schemeClr val="tx1"/>
              </a:solidFill>
            </a:rPr>
            <a:t>Avtalsad-ministration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50104" y="2004188"/>
        <a:ext cx="1422792" cy="556838"/>
      </dsp:txXfrm>
    </dsp:sp>
    <dsp:sp modelId="{9BBA4B86-9E8B-4DF5-8FB0-9F545D4718EB}">
      <dsp:nvSpPr>
        <dsp:cNvPr id="0" name=""/>
        <dsp:cNvSpPr/>
      </dsp:nvSpPr>
      <dsp:spPr>
        <a:xfrm>
          <a:off x="1335102" y="2013137"/>
          <a:ext cx="1392096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err="1" smtClean="0">
              <a:solidFill>
                <a:schemeClr val="tx1"/>
              </a:solidFill>
            </a:rPr>
            <a:t>Hyres-justering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1335102" y="2013137"/>
        <a:ext cx="1392096" cy="556838"/>
      </dsp:txXfrm>
    </dsp:sp>
    <dsp:sp modelId="{7794E61D-2BC2-4B80-B8D4-BE2387BD32D1}">
      <dsp:nvSpPr>
        <dsp:cNvPr id="0" name=""/>
        <dsp:cNvSpPr/>
      </dsp:nvSpPr>
      <dsp:spPr>
        <a:xfrm>
          <a:off x="2587990" y="2013137"/>
          <a:ext cx="1392096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err="1" smtClean="0">
              <a:solidFill>
                <a:schemeClr val="tx1"/>
              </a:solidFill>
            </a:rPr>
            <a:t>Hyres-avisering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2587990" y="2013137"/>
        <a:ext cx="1392096" cy="556838"/>
      </dsp:txXfrm>
    </dsp:sp>
    <dsp:sp modelId="{266698C1-FA2F-481E-ACC6-09AB2FF103AD}">
      <dsp:nvSpPr>
        <dsp:cNvPr id="0" name=""/>
        <dsp:cNvSpPr/>
      </dsp:nvSpPr>
      <dsp:spPr>
        <a:xfrm>
          <a:off x="3840877" y="2013137"/>
          <a:ext cx="1642646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Avisering vakanser &amp; </a:t>
          </a:r>
          <a:r>
            <a:rPr lang="sv-SE" sz="1100" b="1" kern="1200" dirty="0" err="1" smtClean="0">
              <a:solidFill>
                <a:schemeClr val="tx1"/>
              </a:solidFill>
            </a:rPr>
            <a:t>förv</a:t>
          </a:r>
          <a:r>
            <a:rPr lang="sv-SE" sz="1100" b="1" kern="1200" dirty="0" smtClean="0">
              <a:solidFill>
                <a:schemeClr val="tx1"/>
              </a:solidFill>
            </a:rPr>
            <a:t> interna avtal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3840877" y="2013137"/>
        <a:ext cx="1642646" cy="556838"/>
      </dsp:txXfrm>
    </dsp:sp>
    <dsp:sp modelId="{C1D4285B-9D4C-4B75-B432-05FE6A515375}">
      <dsp:nvSpPr>
        <dsp:cNvPr id="0" name=""/>
        <dsp:cNvSpPr/>
      </dsp:nvSpPr>
      <dsp:spPr>
        <a:xfrm>
          <a:off x="5344314" y="2013137"/>
          <a:ext cx="1392096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Uppföljning krav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5344314" y="2013137"/>
        <a:ext cx="1392096" cy="556838"/>
      </dsp:txXfrm>
    </dsp:sp>
    <dsp:sp modelId="{766CE88F-B533-447A-AC2A-9B5BA9ECAC62}">
      <dsp:nvSpPr>
        <dsp:cNvPr id="0" name=""/>
        <dsp:cNvSpPr/>
      </dsp:nvSpPr>
      <dsp:spPr>
        <a:xfrm>
          <a:off x="6597201" y="2013137"/>
          <a:ext cx="1392096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Dialog / </a:t>
          </a:r>
          <a:r>
            <a:rPr lang="sv-SE" sz="1100" b="1" kern="1200" dirty="0" err="1" smtClean="0">
              <a:solidFill>
                <a:schemeClr val="tx1"/>
              </a:solidFill>
            </a:rPr>
            <a:t>Ärende-hantering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6597201" y="2013137"/>
        <a:ext cx="1392096" cy="556838"/>
      </dsp:txXfrm>
    </dsp:sp>
    <dsp:sp modelId="{7AE75183-2123-4E75-BFBE-BDFC97696AE5}">
      <dsp:nvSpPr>
        <dsp:cNvPr id="0" name=""/>
        <dsp:cNvSpPr/>
      </dsp:nvSpPr>
      <dsp:spPr>
        <a:xfrm>
          <a:off x="7801399" y="2013137"/>
          <a:ext cx="1235096" cy="556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Avslut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7801399" y="2013137"/>
        <a:ext cx="1235096" cy="556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5BE355-CB55-4B41-B6F0-891D68BCF2E6}" type="datetimeFigureOut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CF3278E3-FF61-42DF-B2B8-563305DA77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6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75F3A0-DFB9-4032-826F-0D2761DFCF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A4D47-5CDC-44FC-8F79-2D2D77DD9837}" type="slidenum">
              <a:rPr lang="sv-SE" smtClean="0"/>
              <a:pPr>
                <a:defRPr/>
              </a:pPr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8234B-A61E-4946-B12E-408DA039636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F238BB6-DFA2-48FD-9632-1EA61A391983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207118F7-0902-42FE-8299-476A4A19AA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481FD-3877-4574-A2D1-27DFC71BB2B8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DE2FB19-4419-4D0D-8BDB-5867DD1318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855F-EB23-42E5-99C5-81F6F0B8621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A6B3C0E-8D87-424D-B0E2-7C0428CD5B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capital med skugga (kop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1744663"/>
            <a:ext cx="18637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77B4733-A5E7-4726-94BD-236CB287EB72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C03E3414-4E11-437F-9A29-56FE1592D7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8182-58E4-4F21-98A8-D51A3D010B44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03598BC-3742-4EF1-9B7C-FA6C3657F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4B93-C5D2-497F-9CD6-CB7684F4AF93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4E4A731-2B1B-43B8-A7A9-E5297FB03D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F223-3FA3-4EFD-A225-CBBCD24132D3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B5029874-4925-4F74-97C4-1C819E9FA1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8794-DB50-4081-99D0-072BE3CFC401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E6CC3CC-56B2-4B0F-8787-9FF3535A3F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FDDC-A0A2-4B24-AD23-D2E6726E65E4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6E74429-C944-4370-997E-267D14DDA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6850-81E4-4DD6-8DAC-682F6C4FDDA4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C07926E-11E5-4B6B-AAA1-A6BF680234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904E-752E-4083-8C36-6CA0D04E5D65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3D68D2F-AE68-4548-BA87-0C92802ACD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CCE0-19D7-4C57-8818-BD37F02B515E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CC7261D-40B1-45B2-9F8C-3DF21C1B20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9AA2-EAEB-49EE-9448-E1F1EE30A3CF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6402EFD-50D4-41AE-98D0-B49BFA4581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A957-79C8-437A-8FD4-5B009D6FFD96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7892109-71BC-4576-A3CB-5B8BCBC196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BEFB-166E-42DC-B186-2150E7B54867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91ED0D2-6CEE-49DC-8CD3-E1EE83924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6_parkbänk_vit_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2E9766C-69E9-4242-BF79-1843CB65CC33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45B55574-3258-4DC0-8080-56A7A10A5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A07D-59D6-47EF-B935-CB2223E232EB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BD5D5E19-1FB1-4C4A-BD64-B0B5663C35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2952-62D8-4E3D-8CC4-1F9142C5AB7D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27B6D24-AA60-4915-918B-5FF26FEB7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3B05-E800-44F0-9A09-971B51D44022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7ED00BB-2AB7-433F-B27C-6F18C57A28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ADD9-9295-4D82-998E-E5EB2297BFF1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3478310-5178-4155-B39B-A31B2BBE41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973C-63DA-4DF4-A303-84C316A71F12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173C349-8C27-4A38-AD1F-DE369AB97C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341E-74F4-4401-ADA4-D2F703139553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A57AC3D-63F6-4F5D-88A1-98313C1C39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14F4-2819-4B52-B469-40C5975C82C8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51FD965-8346-43C6-95C9-DBB9F059F8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E2A0-571C-4E0F-9357-D7C9D950FD55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4AF1C2E-A187-4D83-8C9B-DA04BE1407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722AD-0178-4126-8AB1-BBCD72C8CDC6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1657E1D-B816-45D7-9689-9BE4234967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4340-F1C8-4ACC-8DE7-9A229E0F9C2B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8D9CA44-B106-4059-BB7E-68F16CA9A3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2EE3-AE32-43F6-9780-6E25808FF07E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B762C7C-327C-4868-BA20-2F9B70275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6_parkbänk_vit_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B56460-CDA5-43FD-94D2-D5877D55ACE2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A1B58249-F6AF-427B-9EA5-1267141C8D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D135-99D7-44F5-A73F-13B3810D72D1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1ECC898-AE69-40E7-ACB7-0F4149D4C1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5F43-443D-4686-9078-FBA835C9FC1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F263F32-0E87-40AA-A7EA-A8576A9E11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7077-C915-486C-8A07-7890B293B878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A3CE34D-DB4C-4E4D-88F9-61B2E84AE8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06F2-7F22-4B29-9B3A-77EB7D2E4835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29FF2BE-419D-4056-ACD0-B32A70E1DE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4321-1763-481F-AE88-A6909F395BFA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023433B-8C3F-4B43-BE0B-7E6DF35AA8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188-94AB-47A7-A160-E21BCB9D8E9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DDE4E82-B59E-4DC9-B472-3A7FCE700E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68A8-DD50-43B7-8A52-C1AD5EE7F15E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D61E0A4-A1C0-4781-83BE-BD82066D0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76279-348E-4244-8074-1C166C532BFE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9F3A861-989D-4CC7-8AB9-CC339DE102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516F-92ED-45A2-A147-ECDBB93B194D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6DF545A-D7CD-41C1-9010-40146D3E84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96DA-4BF5-4963-A135-D0CF9002ABF9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C793247-F60A-4E74-ACB0-E24423C04E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A58F-9242-46FC-9A87-91BD3ED468E4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9BF1C09-E387-4574-910E-E595411470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6_parkbänk_vit_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D08D065-EB8F-4EC1-B3A2-AFE3AABACCFF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3EB9774E-ACB4-406F-8336-D46BE826BA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631113" cy="4583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0EC9-4596-4505-83A5-B5A8DBA7E0D6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580EA1A-38C3-43E6-A929-FBDC4CEB43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E709-A87E-4603-80C1-79E2F0EDA9D7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7F2A548-2A6C-40A0-8255-DAAFA9DE92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738563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96975"/>
            <a:ext cx="374015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9A41-68D7-4938-9219-A00D43868D4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47AD19A-13D8-434E-81A8-E2CD69AEB7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0843-F995-46C8-B81A-C6EA8F1F09B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CDBB3BE-B788-433E-8B9F-7DF03FCB51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E784-EC54-479E-87DD-82D670F09C9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6D25C51-BA2B-412E-A7F6-C04AFC8D08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8D03-F678-4F04-AD73-BDA828A154F1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A1C1C99-70E4-4F5C-A534-B73216CC4F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4081-5DE9-49DD-9779-96091915A7ED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438964C-B125-4CA3-8270-5DEA99E36A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2996-36B3-4428-912A-59D6BE0D569C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D7D5025-8AE2-426B-9D75-A46E92108B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21D9-8780-48EA-996D-9B7F9610C1C8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F667A2B-955A-47ED-8F12-D352F98E4E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7631113" cy="458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B67A-E4E7-4EAA-98EC-E229DDA171B2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C954AB4-63D7-49BF-9E25-C4B6F8925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8807-3B77-4E33-AB4E-585592A5A33B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264B9EE-6802-44FB-90AE-BD2D2CC854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6311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C477-1150-4E67-83FB-BC3F55EA4695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0966410-032F-4AD1-BA0F-C1B639F8D7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79C25-AF49-44CD-A3A0-A4D0FE2EFD29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4C122F8-521A-4800-8358-8D2EC7C17F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B6757-1D7A-4AE1-A0FD-F011492457C6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BD6B5DC-5FDD-4847-BDC0-3F201096D9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666C-C077-40B7-B884-8A6707C9BBD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DF908BC-699D-4F3E-8209-770310EB7C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fld id="{A301B0AE-93DE-4CCE-B72C-2204DA4F580F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9A142DAE-105A-470E-8F36-ED2023B262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4" r:id="rId1"/>
    <p:sldLayoutId id="2147488944" r:id="rId2"/>
    <p:sldLayoutId id="2147488945" r:id="rId3"/>
    <p:sldLayoutId id="2147488946" r:id="rId4"/>
    <p:sldLayoutId id="2147488947" r:id="rId5"/>
    <p:sldLayoutId id="2147488948" r:id="rId6"/>
    <p:sldLayoutId id="2147488949" r:id="rId7"/>
    <p:sldLayoutId id="2147488950" r:id="rId8"/>
    <p:sldLayoutId id="2147488951" r:id="rId9"/>
    <p:sldLayoutId id="2147488952" r:id="rId10"/>
    <p:sldLayoutId id="21474889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76311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6311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fld id="{8D29F179-292B-4BF9-8BE1-13EFA11F1A91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C5A284DC-472B-4C43-B399-72BACE2640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5" r:id="rId1"/>
    <p:sldLayoutId id="2147488954" r:id="rId2"/>
    <p:sldLayoutId id="2147488955" r:id="rId3"/>
    <p:sldLayoutId id="2147488956" r:id="rId4"/>
    <p:sldLayoutId id="2147488957" r:id="rId5"/>
    <p:sldLayoutId id="2147488958" r:id="rId6"/>
    <p:sldLayoutId id="2147488959" r:id="rId7"/>
    <p:sldLayoutId id="2147488960" r:id="rId8"/>
    <p:sldLayoutId id="2147488961" r:id="rId9"/>
    <p:sldLayoutId id="2147488962" r:id="rId10"/>
    <p:sldLayoutId id="214748896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67C9630-ACD8-4426-9679-D502A720E21C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F20485F8-0DC8-40EF-9F77-D829F1E0F0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6" r:id="rId1"/>
    <p:sldLayoutId id="2147488964" r:id="rId2"/>
    <p:sldLayoutId id="2147488965" r:id="rId3"/>
    <p:sldLayoutId id="2147488966" r:id="rId4"/>
    <p:sldLayoutId id="2147488967" r:id="rId5"/>
    <p:sldLayoutId id="2147488968" r:id="rId6"/>
    <p:sldLayoutId id="2147488969" r:id="rId7"/>
    <p:sldLayoutId id="2147488970" r:id="rId8"/>
    <p:sldLayoutId id="2147488971" r:id="rId9"/>
    <p:sldLayoutId id="2147488972" r:id="rId10"/>
    <p:sldLayoutId id="21474889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E7E60DB-92AB-4218-B29E-6C1B4FE7F2D5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C31683D2-53BF-4BC1-B87B-CC5F43FBE4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7" r:id="rId1"/>
    <p:sldLayoutId id="2147488974" r:id="rId2"/>
    <p:sldLayoutId id="2147488975" r:id="rId3"/>
    <p:sldLayoutId id="2147488976" r:id="rId4"/>
    <p:sldLayoutId id="2147488977" r:id="rId5"/>
    <p:sldLayoutId id="2147488978" r:id="rId6"/>
    <p:sldLayoutId id="2147488979" r:id="rId7"/>
    <p:sldLayoutId id="2147488980" r:id="rId8"/>
    <p:sldLayoutId id="2147488981" r:id="rId9"/>
    <p:sldLayoutId id="2147488982" r:id="rId10"/>
    <p:sldLayoutId id="21474889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4FDDEAE-7221-4859-B2D2-859248C059B0}" type="datetime1">
              <a:rPr lang="sv-SE"/>
              <a:pPr>
                <a:defRPr/>
              </a:pPr>
              <a:t>2012-05-08</a:t>
            </a:fld>
            <a:endParaRPr lang="sv-SE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8ABFDE58-6BEC-4C08-A1E7-679390207A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SERVICEFÖRVALTNINGEN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8" r:id="rId1"/>
    <p:sldLayoutId id="2147488984" r:id="rId2"/>
    <p:sldLayoutId id="2147488985" r:id="rId3"/>
    <p:sldLayoutId id="2147488986" r:id="rId4"/>
    <p:sldLayoutId id="2147488987" r:id="rId5"/>
    <p:sldLayoutId id="2147488988" r:id="rId6"/>
    <p:sldLayoutId id="2147488989" r:id="rId7"/>
    <p:sldLayoutId id="2147488990" r:id="rId8"/>
    <p:sldLayoutId id="2147488991" r:id="rId9"/>
    <p:sldLayoutId id="2147488992" r:id="rId10"/>
    <p:sldLayoutId id="21474889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3495674"/>
            <a:ext cx="7772400" cy="1661518"/>
          </a:xfrm>
        </p:spPr>
        <p:txBody>
          <a:bodyPr/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dirty="0" smtClean="0"/>
              <a:t>Förslag till gränssnitt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200" b="0" dirty="0" smtClean="0"/>
              <a:t>Hyresadministrationen för andrahandsuthyrning till brukare i Stockholm stad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200" b="0" dirty="0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684213" y="4581624"/>
            <a:ext cx="7773987" cy="863600"/>
          </a:xfrm>
        </p:spPr>
        <p:txBody>
          <a:bodyPr/>
          <a:lstStyle/>
          <a:p>
            <a:r>
              <a:rPr lang="sv-SE" sz="1400" dirty="0" smtClean="0"/>
              <a:t>version 1.2</a:t>
            </a:r>
          </a:p>
          <a:p>
            <a:endParaRPr lang="sv-SE" dirty="0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31013" y="332657"/>
            <a:ext cx="2133600" cy="361082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549274"/>
            <a:ext cx="4608513" cy="43145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8DEE01FE-79AA-4023-A4B6-F9FABC385EF6}" type="slidenum">
              <a:rPr lang="sv-SE" smtClean="0"/>
              <a:pPr>
                <a:defRPr/>
              </a:pPr>
              <a:t>1</a:t>
            </a:fld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uppföljning krav FOT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283968" y="836712"/>
            <a:ext cx="129614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Hantera krav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403648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På utsatt dag varje månad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573016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429000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139952" y="3573016"/>
            <a:ext cx="1584176" cy="21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Får underlag** om avbetalningsplan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Registrerar avbetalningsplan i Agresso inom överenskommen tid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underlag för avbetalningsplan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Filer förs över till inkasso utifrån kravkod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rapport över avbetalningsplaner till förvaltningen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4110476" y="1556792"/>
            <a:ext cx="1656184" cy="200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Får rapport på obetalda hyror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Träffar kund för att göra en överenskommelse om avbetalningsplan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Beslutar om anstånd med betalning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in underlag** för anstånd och avbetalningsplan till serviceförvaltningen.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rapport över avbetalningsplaner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868144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Följa upp kund</a:t>
            </a:r>
            <a:endParaRPr lang="sv-SE" sz="10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331641" y="3573016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Startar processen uppföljning på en beslutad utsatt dag varje månad</a:t>
            </a: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43808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Kontrollerar om hyran är betald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2843808" y="3573016"/>
            <a:ext cx="1296144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>
                <a:latin typeface="Arial Narrow" pitchFamily="34" charset="0"/>
              </a:rPr>
              <a:t> </a:t>
            </a:r>
            <a:r>
              <a:rPr lang="sv-SE" sz="1000" dirty="0" smtClean="0">
                <a:latin typeface="Arial Narrow" pitchFamily="34" charset="0"/>
              </a:rPr>
              <a:t> Tar ut rapporter* i LOIS på obetalda hyror</a:t>
            </a: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Skickar rapporter på obetalda hyror till behörig handläggare på förvaltningen</a:t>
            </a:r>
            <a:endParaRPr lang="sv-SE" sz="1000" dirty="0" smtClean="0">
              <a:solidFill>
                <a:srgbClr val="EF3D42"/>
              </a:solidFill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5724128" y="1533466"/>
            <a:ext cx="1512168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Följer upp kund som inte har betalat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Informerar  externa parter som exempelvis god man, socialsekreterare eller nära släkting om den obetalda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Svara och hantera krav som gått till Kronofogden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10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648072" y="5939988"/>
            <a:ext cx="824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Det ska finnas olika typer av rapporter beroende på verksamhet. I rapporten ska obetalda hyror framgå. </a:t>
            </a:r>
          </a:p>
          <a:p>
            <a:r>
              <a:rPr lang="sv-SE" sz="900" dirty="0" smtClean="0"/>
              <a:t>**) Underlag ”SF1015 Anstånd och avbetalningsplan”.  I underlaget ska uppgifter om hur avbetalningsplanen ska genomföras finnas.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308304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Kunder är uppföljda</a:t>
            </a:r>
            <a:endParaRPr lang="sv-SE" sz="10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7236296" y="3573016"/>
            <a:ext cx="1512168" cy="8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Serviceförvaltningen har säkerställt att anstånd och avbetalningsplan finns inlagt i Agresso</a:t>
            </a:r>
            <a:endParaRPr lang="sv-SE" sz="10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308304" y="1556793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Förvaltningen har säkerställt att kunders betalning av hyran är uppföljd</a:t>
            </a:r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uppföljning krav övriga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283968" y="836712"/>
            <a:ext cx="129614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Hantera krav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403648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På utsatt dag varje månad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573016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429000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139952" y="3461806"/>
            <a:ext cx="2088232" cy="24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Får underlag** om avbetalningsplan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Dialog med kund för att göra en överenskommelse om avbetalningsplan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 om anstånd med betalning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Registrerar avbetalningsplan i Agresso inom överenskommen tid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underlag för avbetalningsplan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Filer förs över till inkasso utifrån kravkod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 rapport över avbetalningsplaner till förvaltningen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4121109" y="1556792"/>
            <a:ext cx="1656184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Får rapport på obetalda hyror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 om anstånd med betalning  avseende ärenden som ligger utanför ramen för serviceförvaltningens delegation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in underlag för anstånd och avbetalningsplan till serviceförvaltningen.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rapport över avbetalningsplaner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868144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Följa upp kund</a:t>
            </a:r>
            <a:endParaRPr lang="sv-SE" sz="10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331641" y="3461806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Startar processen uppföljning på en beslutad utsatt dag varje månad</a:t>
            </a: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43808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Kontrollerar om hyran är betald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2843808" y="3461806"/>
            <a:ext cx="1296144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>
                <a:latin typeface="Arial Narrow" pitchFamily="34" charset="0"/>
              </a:rPr>
              <a:t> </a:t>
            </a:r>
            <a:r>
              <a:rPr lang="sv-SE" sz="1000" dirty="0" smtClean="0">
                <a:latin typeface="Arial Narrow" pitchFamily="34" charset="0"/>
              </a:rPr>
              <a:t> Tar ut rapporter* i LOIS på obetalda hyror</a:t>
            </a: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Skickar rapporter på obetalda hyror till behörig handläggare på förvaltningen</a:t>
            </a:r>
            <a:endParaRPr lang="sv-SE" sz="1000" dirty="0" smtClean="0">
              <a:solidFill>
                <a:srgbClr val="EF3D42"/>
              </a:solidFill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5796136" y="1533466"/>
            <a:ext cx="1584176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Följer upp kund som påmints men inte har betalat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Informerar  externa parter som exempelvis god man, socialsekreterare eller nära släkting om den obetalda hyran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Svara och hantera krav som gått till Kronofogden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11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85052" y="5939286"/>
            <a:ext cx="83164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Det ska finnas olika typer av rapporter beroende på verksamhet. I rapporten ska obetalda hyror framgå. </a:t>
            </a:r>
          </a:p>
          <a:p>
            <a:r>
              <a:rPr lang="sv-SE" sz="900" dirty="0" smtClean="0"/>
              <a:t>** ) Underlag ”SF1015 Anstånd och avbetalningsplan”.  I underlaget ska uppgifter om hur avbetalningsplanen ska genomföras finnas.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308304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Kunder är uppföljda</a:t>
            </a:r>
            <a:endParaRPr lang="sv-SE" sz="10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7236296" y="3461806"/>
            <a:ext cx="1512168" cy="8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Serviceförvaltningen har säkerställt att anstånd och avbetalningsplan finns inlagt i Agresso</a:t>
            </a:r>
            <a:endParaRPr lang="sv-SE" sz="10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308304" y="1556793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Förvaltningen har säkerställt att kunders betalning av hyran är uppföljd</a:t>
            </a:r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för hyresadministration – dialog, ärendehantering FOT 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5940152" y="908720"/>
            <a:ext cx="144016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Fråga besvarad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835696" y="908720"/>
            <a:ext cx="1348953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Fråga från kund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717032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573016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6012160" y="1556792"/>
            <a:ext cx="1728192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Frågan har besvarats och åtgärdats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779912" y="908720"/>
            <a:ext cx="165618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Hantera fråga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3707904" y="371340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Hanterar frågor som berör hyresavin via telefon och e-post</a:t>
            </a: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3707904" y="1556792"/>
            <a:ext cx="2016224" cy="24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Kundens personliga kontakt eller socialsekreterare besvarar frågan på lämpligt sätt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Kundens personliga kontakt eller socialsekreterare träffar kund för att lösa frågan 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Hanterar frågor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vid behov hjälp av serviceförvaltningen för att besvara frågor som berör hyresavin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12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55650" y="5733256"/>
            <a:ext cx="82153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763688" y="1556792"/>
            <a:ext cx="1584176" cy="7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 inkommer från kund som berör hyresavtalet som en del i en behandlingsform,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6012160" y="3713400"/>
            <a:ext cx="1880592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Frågan har besvarats och åtgärdats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63688" y="3713400"/>
            <a:ext cx="1512168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 notering om  kundens kontaktuppgifter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 inkommer från kund och/eller förvaltning som berör hyresavin och omsorgsfaktura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för hyresadministration – dialog, ärendehantering övriga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732240" y="1068849"/>
            <a:ext cx="144016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Fråga besvarad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619672" y="1068849"/>
            <a:ext cx="1348953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Fråga från kund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1788929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877161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733145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1547664" y="3877161"/>
            <a:ext cx="1512168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 notering om  kundens kontaktuppgifter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 inkommer från kund som berör hyresavin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 inkommer från kund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 Besvarar fråga om uppsägning och meddelar att skriftlig uppsägning ska göras och skickas till serviceförvaltningens funktionsbrevlåda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15369" name="TextBox 42"/>
          <p:cNvSpPr txBox="1">
            <a:spLocks noChangeArrowheads="1"/>
          </p:cNvSpPr>
          <p:nvPr/>
        </p:nvSpPr>
        <p:spPr bwMode="auto">
          <a:xfrm>
            <a:off x="6804248" y="1716921"/>
            <a:ext cx="1728192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Frågan har besvarats och åtgärdats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715334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211960" y="1068849"/>
            <a:ext cx="165618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Hantera fråga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4139952" y="3877161"/>
            <a:ext cx="1656184" cy="11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Hanterar frågor som berör hyresavin och omsorgsfaktura via telefon och e-post </a:t>
            </a:r>
          </a:p>
          <a:p>
            <a:pPr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Tar vid behov hjälp av förvaltningarna för att svara på frågor som berör hyreskontraktet</a:t>
            </a:r>
            <a:endParaRPr lang="sv-SE" sz="1000" b="1" dirty="0" smtClean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4139952" y="1716921"/>
            <a:ext cx="2016224" cy="15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Hanterar frågor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vid behov hjälp av serviceförvaltningen för att besvara frågor som berör hyresavin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13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547664" y="1716921"/>
            <a:ext cx="1584176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 inkommer från kund som berör hyreskontraktet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Besvarar fråga om uppsägning och meddelar att skriftlig uppsägning ska göras och skickas till serviceförvaltningen funktionsbrevlåda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6804248" y="3877161"/>
            <a:ext cx="1880592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Frågan har besvarats och åtgärdats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3203848" y="1712683"/>
            <a:ext cx="2016224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hyresadministrationen – avslut FOT</a:t>
            </a: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3889498" y="836712"/>
            <a:ext cx="1152127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Avsluta uthyrningsavtal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247106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Kund avslutas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1628800"/>
            <a:ext cx="1008112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3068960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2924944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3817490" y="2996952"/>
            <a:ext cx="1296144" cy="10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Avslutar och säger upp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Meddelar förvaltning om avslut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148064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Skapa vakansavtal</a:t>
            </a:r>
            <a:endParaRPr lang="sv-SE" sz="1000" dirty="0">
              <a:cs typeface="+mn-cs"/>
            </a:endParaRP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5076056" y="2996952"/>
            <a:ext cx="1224136" cy="10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vakansavtal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uthyrningsavtal i LOIS med ny kund. Lägger in hyrespremisser.</a:t>
            </a:r>
            <a:endParaRPr lang="sv-SE" sz="1000" dirty="0"/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187625" y="2996952"/>
            <a:ext cx="1440160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Kontrollerar underlaget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tillbaka inkorrekta och inkompletta underlag till behörig handläggare på förvaltning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underlag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15373" name="TextBox 42"/>
          <p:cNvSpPr txBox="1">
            <a:spLocks noChangeArrowheads="1"/>
          </p:cNvSpPr>
          <p:nvPr/>
        </p:nvSpPr>
        <p:spPr bwMode="auto">
          <a:xfrm>
            <a:off x="1187625" y="1556792"/>
            <a:ext cx="1368151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ett beslut om att  ett avtal ska sägas upp  och meddelar kunden detta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Underlag* för avslut av kund skickas till serviceförvaltningen</a:t>
            </a:r>
          </a:p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55776" y="836712"/>
            <a:ext cx="12241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Säga upp kund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2483768" y="1556792"/>
            <a:ext cx="1368152" cy="1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Underrättar externa parter som exempelvis god man, anhörig eller socialsekreterare om uppsägning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Underrättar brukare om övertag av kontrakt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14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971600" y="5939988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Detta är samma underlag som för anmälan av ny hyresgäst som används vid avtalsadministrationen. </a:t>
            </a:r>
          </a:p>
          <a:p>
            <a:r>
              <a:rPr lang="sv-SE" sz="900" dirty="0" smtClean="0"/>
              <a:t>** Återbetalningsunderlag finns och används idag av Stockholms stads förvaltningar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456734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Slutjustera kund</a:t>
            </a:r>
            <a:endParaRPr lang="sv-SE" sz="10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372200" y="2996952"/>
            <a:ext cx="1440160" cy="27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Avslutar </a:t>
            </a:r>
            <a:r>
              <a:rPr lang="sv-SE" sz="1000" dirty="0" err="1" smtClean="0">
                <a:latin typeface="Arial Narrow" pitchFamily="34" charset="0"/>
              </a:rPr>
              <a:t>kund-förhållandena</a:t>
            </a:r>
            <a:r>
              <a:rPr lang="sv-SE" sz="1000" dirty="0" smtClean="0">
                <a:latin typeface="Arial Narrow" pitchFamily="34" charset="0"/>
              </a:rPr>
              <a:t>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Slutkrediterar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Gör en slutgiltig hyresavisering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 om och godkänna återbetalningsunderlag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och skickar underlag** för återbetalning till förvaltning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Hanterar återbetalningar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6372200" y="1556793"/>
            <a:ext cx="1368152" cy="11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 om och godkänna återbetalningsunderlag utanför ramen för serviceförvaltningens delegation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740352" y="836712"/>
            <a:ext cx="12241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Uthyrningsavtal avslutat</a:t>
            </a:r>
            <a:endParaRPr lang="sv-SE" sz="1000" dirty="0">
              <a:cs typeface="+mn-cs"/>
            </a:endParaRP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7740352" y="2996952"/>
            <a:ext cx="1224136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Uthyrningsavtal avslutat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Inaktiverar  avliden kunds identifikation i LOIS</a:t>
            </a:r>
            <a:endParaRPr lang="sv-SE" sz="1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889499" y="1556792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Vid behov göra notering i Paraplyet </a:t>
            </a:r>
          </a:p>
        </p:txBody>
      </p:sp>
      <p:sp>
        <p:nvSpPr>
          <p:cNvPr id="3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hyresadministrationen – avslut övriga</a:t>
            </a: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3203848" y="836712"/>
            <a:ext cx="1152127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Avsluta uthyrningsavtal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2718717"/>
            <a:ext cx="1008112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3756759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701479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3131840" y="3684751"/>
            <a:ext cx="1296144" cy="10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Avslutar och säger upp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Meddelar förvaltning om avslut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644008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Skapa vakansavtal</a:t>
            </a:r>
            <a:endParaRPr lang="sv-SE" sz="1000" dirty="0">
              <a:cs typeface="+mn-cs"/>
            </a:endParaRP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4572000" y="3684751"/>
            <a:ext cx="1224136" cy="10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vakansavtal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uthyrningsavtal i LOIS med ny kund. Lägger in hyrespremisser.</a:t>
            </a:r>
            <a:endParaRPr lang="sv-SE" sz="1000" dirty="0"/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 flipV="1">
            <a:off x="107504" y="2636912"/>
            <a:ext cx="8784976" cy="821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15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3059832" y="5937024"/>
            <a:ext cx="58326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Underlag vid uppsägning  är komplettering av uppgifter på kontraktets baksida eller annan skriftlig uppsägning (brukare) </a:t>
            </a:r>
            <a:r>
              <a:rPr lang="sv-SE" sz="900" dirty="0" err="1" smtClean="0"/>
              <a:t>resp</a:t>
            </a:r>
            <a:r>
              <a:rPr lang="sv-SE" sz="900" dirty="0" smtClean="0"/>
              <a:t> blankett för avslut/makulering (boendesamordnare)</a:t>
            </a:r>
          </a:p>
          <a:p>
            <a:r>
              <a:rPr lang="sv-SE" sz="900" dirty="0" smtClean="0"/>
              <a:t>**) Detta är samma underlag som för anmälan av ny hyresgäst som används vid avtalsadministrationen. </a:t>
            </a:r>
          </a:p>
          <a:p>
            <a:r>
              <a:rPr lang="sv-SE" sz="900" dirty="0" smtClean="0"/>
              <a:t>***) Som original räknas även skannad kopia av underskrivet original </a:t>
            </a:r>
          </a:p>
          <a:p>
            <a:r>
              <a:rPr lang="sv-SE" sz="900" dirty="0" smtClean="0"/>
              <a:t>****) Återbetalningsunderlag finns och används idag av Stockholms stads förvaltningar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024686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Slutjustera kund</a:t>
            </a:r>
            <a:endParaRPr lang="sv-SE" sz="1000" dirty="0">
              <a:cs typeface="+mn-cs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5940152" y="3684751"/>
            <a:ext cx="1800200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Avslutar kundförhållandena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Slutkrediterar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Gör en slutgiltig hyresavisering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 om och godkänna återbetalningsunderlag (inom ramen för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och skickar underlag**** för återbetalning till förvaltning (ärenden utanför serviceförvaltningens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Hanterar återbetalningar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5940152" y="2606665"/>
            <a:ext cx="1440160" cy="11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 om och godkänna återbetalningsunderlag (ärenden utanför ramen för serviceförvaltningens delegation)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740352" y="836712"/>
            <a:ext cx="12241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Uthyrningsavtal avslutat</a:t>
            </a:r>
            <a:endParaRPr lang="sv-SE" sz="1000" dirty="0">
              <a:cs typeface="+mn-cs"/>
            </a:endParaRP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7740352" y="3684751"/>
            <a:ext cx="1224136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Uthyrningsavtal avslutat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Inaktiverar avliden kunds identifikation i LOIS.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/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203849" y="2646709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Vid behov göra notering i Paraplyet 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403649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Uppsägning kontrakt / kund avslutas</a:t>
            </a:r>
            <a:endParaRPr lang="sv-SE" sz="1000" dirty="0">
              <a:cs typeface="+mn-cs"/>
            </a:endParaRP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1259632" y="3684751"/>
            <a:ext cx="2124000" cy="24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Kontrollerar underlaget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tillbaka inkorrekta och inkompletta underlag till behörig handläggare på förvaltning eller avsändande brukare/anhörig och boendesamordnare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Matchar underlag från boendesamordnare och brukare/anhörig och fastställer uppsägningsdatum mm </a:t>
            </a:r>
            <a:r>
              <a:rPr lang="sv-SE" sz="1000" dirty="0" err="1" smtClean="0">
                <a:latin typeface="Arial Narrow" pitchFamily="34" charset="0"/>
              </a:rPr>
              <a:t>enl</a:t>
            </a:r>
            <a:r>
              <a:rPr lang="sv-SE" sz="1000" dirty="0" smtClean="0">
                <a:latin typeface="Arial Narrow" pitchFamily="34" charset="0"/>
              </a:rPr>
              <a:t> fastställda regler och rutiner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underlag samt skickar original *** till förvaltningen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7" name="TextBox 42"/>
          <p:cNvSpPr txBox="1">
            <a:spLocks noChangeArrowheads="1"/>
          </p:cNvSpPr>
          <p:nvPr/>
        </p:nvSpPr>
        <p:spPr bwMode="auto">
          <a:xfrm>
            <a:off x="1259632" y="2646708"/>
            <a:ext cx="1944216" cy="10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Erhåller ev. underlag för uppsägning från brukare/anhörig och boendesamordnare och skickar vidare till serviceförvaltningens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original </a:t>
            </a:r>
            <a:r>
              <a:rPr lang="sv-SE" sz="1000" smtClean="0">
                <a:latin typeface="Arial Narrow" pitchFamily="34" charset="0"/>
              </a:rPr>
              <a:t>av uppsägning</a:t>
            </a:r>
            <a:endParaRPr lang="sv-SE" sz="1000" dirty="0" smtClean="0">
              <a:latin typeface="Arial Narrow" pitchFamily="34" charset="0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112199" y="2107364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err="1" smtClean="0">
                <a:cs typeface="+mn-cs"/>
              </a:rPr>
              <a:t>Boende-samordnare</a:t>
            </a:r>
            <a:endParaRPr lang="sv-SE" sz="1200" dirty="0">
              <a:cs typeface="+mn-cs"/>
            </a:endParaRPr>
          </a:p>
        </p:txBody>
      </p:sp>
      <p:cxnSp>
        <p:nvCxnSpPr>
          <p:cNvPr id="41" name="Straight Connector 32"/>
          <p:cNvCxnSpPr>
            <a:cxnSpLocks noChangeShapeType="1"/>
          </p:cNvCxnSpPr>
          <p:nvPr/>
        </p:nvCxnSpPr>
        <p:spPr bwMode="auto">
          <a:xfrm flipV="1">
            <a:off x="124451" y="1999409"/>
            <a:ext cx="8768029" cy="1069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5" name="TextBox 28"/>
          <p:cNvSpPr txBox="1"/>
          <p:nvPr/>
        </p:nvSpPr>
        <p:spPr>
          <a:xfrm>
            <a:off x="107504" y="1486371"/>
            <a:ext cx="10081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Brukare/ Anhörig</a:t>
            </a:r>
            <a:endParaRPr lang="sv-SE" sz="1200" dirty="0">
              <a:cs typeface="+mn-cs"/>
            </a:endParaRPr>
          </a:p>
        </p:txBody>
      </p:sp>
      <p:cxnSp>
        <p:nvCxnSpPr>
          <p:cNvPr id="47" name="Straight Connector 32"/>
          <p:cNvCxnSpPr>
            <a:cxnSpLocks noChangeShapeType="1"/>
          </p:cNvCxnSpPr>
          <p:nvPr/>
        </p:nvCxnSpPr>
        <p:spPr bwMode="auto">
          <a:xfrm>
            <a:off x="311150" y="1412776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1259632" y="1452885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Underlag* för uppsägning av kontrakt  skickas till serviceförvaltningen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55" name="TextBox 42"/>
          <p:cNvSpPr txBox="1">
            <a:spLocks noChangeArrowheads="1"/>
          </p:cNvSpPr>
          <p:nvPr/>
        </p:nvSpPr>
        <p:spPr bwMode="auto">
          <a:xfrm>
            <a:off x="1259632" y="2060848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Underlag* för uppsägning av kontrakt  skickas till serviceförvaltningen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4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129289" cy="580032"/>
          </a:xfrm>
        </p:spPr>
        <p:txBody>
          <a:bodyPr/>
          <a:lstStyle/>
          <a:p>
            <a:r>
              <a:rPr lang="sv-SE" dirty="0" smtClean="0"/>
              <a:t>Utgångspunkter för serviceförvaltningen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3" y="1196975"/>
            <a:ext cx="7272809" cy="4583113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Lika behandling av alla kunder genom lika kravkoder för inkasso och uppsägning</a:t>
            </a:r>
          </a:p>
          <a:p>
            <a:r>
              <a:rPr lang="sv-SE" dirty="0" smtClean="0"/>
              <a:t>Lika behandling av alla kunder genom enhetlig tolkning av reglementen och riktlinjer för hyressättning och hyresjusteringar</a:t>
            </a:r>
          </a:p>
          <a:p>
            <a:r>
              <a:rPr lang="sv-SE" dirty="0" smtClean="0"/>
              <a:t>Alla avbetalningsplaner ska endast finnas i Agresso</a:t>
            </a:r>
          </a:p>
          <a:p>
            <a:r>
              <a:rPr lang="sv-SE" dirty="0" smtClean="0"/>
              <a:t>Serviceförvaltningen ska göra så mycket som möjligt i systemen medan förvaltningarna hanterar den personliga kontakten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0CC7261D-40B1-45B2-9F8C-3DF21C1B206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350"/>
            <a:ext cx="8208912" cy="868362"/>
          </a:xfrm>
        </p:spPr>
        <p:txBody>
          <a:bodyPr/>
          <a:lstStyle/>
          <a:p>
            <a:r>
              <a:rPr lang="sv-SE" dirty="0" smtClean="0"/>
              <a:t>Delprocesser för processen avseende hyresadministration för andrahandsuthyrning till brukare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0CC7261D-40B1-45B2-9F8C-3DF21C1B206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  <a:endParaRPr lang="sv-SE"/>
          </a:p>
        </p:txBody>
      </p:sp>
      <p:graphicFrame>
        <p:nvGraphicFramePr>
          <p:cNvPr id="7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0" y="44624"/>
          <a:ext cx="9036496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6588224" y="2660427"/>
            <a:ext cx="12961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Två inriktningar:</a:t>
            </a:r>
          </a:p>
          <a:p>
            <a:pPr>
              <a:buFontTx/>
              <a:buChar char="-"/>
            </a:pPr>
            <a:r>
              <a:rPr lang="sv-SE" sz="10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000" dirty="0" smtClean="0"/>
              <a:t> Vård och omsorgslägenheter</a:t>
            </a:r>
          </a:p>
          <a:p>
            <a:endParaRPr lang="sv-SE" sz="1000" dirty="0" smtClean="0"/>
          </a:p>
          <a:p>
            <a:r>
              <a:rPr lang="sv-SE" sz="1000" dirty="0" smtClean="0"/>
              <a:t>Tre grundtyper av ärenden:</a:t>
            </a:r>
          </a:p>
          <a:p>
            <a:pPr>
              <a:buFontTx/>
              <a:buChar char="-"/>
            </a:pPr>
            <a:r>
              <a:rPr lang="sv-SE" sz="1000" dirty="0" smtClean="0"/>
              <a:t> Frågor rörande uppsägning av kontrakt</a:t>
            </a:r>
          </a:p>
          <a:p>
            <a:pPr>
              <a:buFontTx/>
              <a:buChar char="-"/>
            </a:pPr>
            <a:r>
              <a:rPr lang="sv-SE" sz="1000" dirty="0" smtClean="0"/>
              <a:t> Övriga frågor om kontraktet</a:t>
            </a:r>
          </a:p>
          <a:p>
            <a:pPr>
              <a:buFontTx/>
              <a:buChar char="-"/>
            </a:pPr>
            <a:r>
              <a:rPr lang="sv-SE" sz="1000" dirty="0" smtClean="0"/>
              <a:t> Frågor om hyresavin (t.ex. saknar avisering, anstånd, avbetalning)</a:t>
            </a:r>
            <a:endParaRPr lang="sv-SE" sz="1000" dirty="0"/>
          </a:p>
        </p:txBody>
      </p:sp>
      <p:sp>
        <p:nvSpPr>
          <p:cNvPr id="8" name="textruta 7"/>
          <p:cNvSpPr txBox="1"/>
          <p:nvPr/>
        </p:nvSpPr>
        <p:spPr>
          <a:xfrm>
            <a:off x="107504" y="2660427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Två inriktningar:</a:t>
            </a:r>
          </a:p>
          <a:p>
            <a:pPr>
              <a:buFontTx/>
              <a:buChar char="-"/>
            </a:pPr>
            <a:r>
              <a:rPr lang="sv-SE" sz="10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000" dirty="0" smtClean="0"/>
              <a:t> Vård och omsorgslägenheter</a:t>
            </a:r>
            <a:endParaRPr lang="sv-SE" sz="1000" dirty="0"/>
          </a:p>
        </p:txBody>
      </p:sp>
      <p:sp>
        <p:nvSpPr>
          <p:cNvPr id="9" name="textruta 8"/>
          <p:cNvSpPr txBox="1"/>
          <p:nvPr/>
        </p:nvSpPr>
        <p:spPr>
          <a:xfrm>
            <a:off x="5364088" y="2660427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Två inriktningar: </a:t>
            </a:r>
          </a:p>
          <a:p>
            <a:pPr>
              <a:buFontTx/>
              <a:buChar char="-"/>
            </a:pPr>
            <a:r>
              <a:rPr lang="sv-SE" sz="10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000" dirty="0" smtClean="0"/>
              <a:t> Vård och omsorgslägenheter</a:t>
            </a:r>
            <a:endParaRPr lang="sv-SE" sz="1000" dirty="0"/>
          </a:p>
        </p:txBody>
      </p:sp>
      <p:sp>
        <p:nvSpPr>
          <p:cNvPr id="10" name="textruta 9"/>
          <p:cNvSpPr txBox="1"/>
          <p:nvPr/>
        </p:nvSpPr>
        <p:spPr>
          <a:xfrm>
            <a:off x="1403648" y="2660427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Två inriktningar:</a:t>
            </a:r>
          </a:p>
          <a:p>
            <a:pPr>
              <a:buFontTx/>
              <a:buChar char="-"/>
            </a:pPr>
            <a:r>
              <a:rPr lang="sv-SE" sz="1000" dirty="0" smtClean="0"/>
              <a:t> Hyresjustering av andrahandshyror där förstahandshyran </a:t>
            </a:r>
            <a:r>
              <a:rPr lang="sv-SE" sz="1000" u="sng" dirty="0" smtClean="0"/>
              <a:t>inte</a:t>
            </a:r>
            <a:r>
              <a:rPr lang="sv-SE" sz="1000" dirty="0" smtClean="0"/>
              <a:t> förhandlats</a:t>
            </a:r>
          </a:p>
          <a:p>
            <a:r>
              <a:rPr lang="sv-SE" sz="1000" dirty="0" smtClean="0"/>
              <a:t>- Hyresjustering av andrahandshyror där förstahandshyran förhandlats</a:t>
            </a:r>
            <a:endParaRPr lang="sv-SE" sz="1000" dirty="0"/>
          </a:p>
        </p:txBody>
      </p:sp>
      <p:sp>
        <p:nvSpPr>
          <p:cNvPr id="11" name="textruta 10"/>
          <p:cNvSpPr txBox="1"/>
          <p:nvPr/>
        </p:nvSpPr>
        <p:spPr>
          <a:xfrm>
            <a:off x="7740352" y="2664286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Två inriktningar: </a:t>
            </a:r>
          </a:p>
          <a:p>
            <a:pPr>
              <a:buFontTx/>
              <a:buChar char="-"/>
            </a:pPr>
            <a:r>
              <a:rPr lang="sv-SE" sz="1000" dirty="0" smtClean="0"/>
              <a:t> Försöks- och träningslägenheter</a:t>
            </a:r>
          </a:p>
          <a:p>
            <a:pPr>
              <a:buFontTx/>
              <a:buChar char="-"/>
            </a:pPr>
            <a:r>
              <a:rPr lang="sv-SE" sz="1000" dirty="0" smtClean="0"/>
              <a:t> Vård och omsorgslägenheter</a:t>
            </a:r>
            <a:endParaRPr lang="sv-SE" sz="1000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avtalsadministration FOT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211960" y="836712"/>
            <a:ext cx="129614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Hantera uthyrningsavtal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259632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Underlag inkommer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62" y="3573016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501008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3995936" y="3497860"/>
            <a:ext cx="2088232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Registrera data och villkoren för uthyrningsavtalet som exempelvis hyrestillägg och kravkoder för inkasso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Beräknar och skicka första hyresaviseringen vid ny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Justerar ändringar i uthyrningsavtal som exempelvis hyrestiden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Meddelar behörig handläggare på förvaltning att uthyrningsavtalet är klart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940152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Skriva kontrakt</a:t>
            </a:r>
            <a:endParaRPr lang="sv-SE" sz="10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115616" y="3497860"/>
            <a:ext cx="1440161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Kontrollerar underlaget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tillbaka inkorrekta och inkompletta underlag till behörig handläggare på förvaltning via e-post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underlag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3" name="TextBox 42"/>
          <p:cNvSpPr txBox="1">
            <a:spLocks noChangeArrowheads="1"/>
          </p:cNvSpPr>
          <p:nvPr/>
        </p:nvSpPr>
        <p:spPr bwMode="auto">
          <a:xfrm>
            <a:off x="1115616" y="1556792"/>
            <a:ext cx="1656184" cy="18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Behörig handläggare handlägger ansökan om lägenhet och tar beslut om att bifalla eller avslå ansökan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Behörig handläggare skickar in underlag* om andrahandskontrakt till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Behörig handläggare skickar in underlag** om ändringar för kund till funktionsbrevlåda</a:t>
            </a: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771800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Skapa kund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2771800" y="3497860"/>
            <a:ext cx="1296144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>
                <a:latin typeface="Arial Narrow" pitchFamily="34" charset="0"/>
              </a:rPr>
              <a:t>  </a:t>
            </a:r>
            <a:r>
              <a:rPr lang="sv-SE" sz="1000" dirty="0" smtClean="0">
                <a:latin typeface="Arial Narrow" pitchFamily="34" charset="0"/>
              </a:rPr>
              <a:t>Skapar kund i LOIS, Stockholms stads lokalsystem</a:t>
            </a:r>
            <a:endParaRPr lang="sv-SE" sz="1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Byter, vid behov, förvaltningstillhörighet på kund (efter det att föregående förvaltnings kontrakt är avslutat i LOIS)</a:t>
            </a: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2843808" y="1556792"/>
            <a:ext cx="1152128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5508104" y="1558271"/>
            <a:ext cx="2088232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Får meddelande om att uthyrningsavtalet är skapat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ut uthyrningsavtalet från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Skriver kontrakt med kund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Går igenom regelverk och relaterade dokument till uthyrningsavtalet med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Avtalar bort besittningsskyddet och skickar underskrivet dokument till hyresnämnden</a:t>
            </a: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4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827584" y="5949280"/>
            <a:ext cx="83164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I underlaget ska anmälan alternativt avslut om hyresgäst, kunduppgifter,  avtalstider,  hyrespremisser och ändringar framgå , **) Samma underlag om andrahandkontrakt används för ändringar. Underlag utarbetas digitalt där det finns möjligheter till olika val i en meny. 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668344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Avtal undertecknat</a:t>
            </a:r>
            <a:endParaRPr lang="sv-SE" sz="1000" dirty="0">
              <a:cs typeface="+mn-cs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524328" y="1558272"/>
            <a:ext cx="1440160" cy="16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underskrivet orginalkontrakt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relaterade dokument till uthyrningsavtalet</a:t>
            </a:r>
            <a:endParaRPr lang="sv-SE" sz="1000" b="1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 godkänt dokument från hyresnämnden angående besittningsskydd </a:t>
            </a:r>
          </a:p>
        </p:txBody>
      </p:sp>
      <p:sp>
        <p:nvSpPr>
          <p:cNvPr id="2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avtalsadministration övriga</a:t>
            </a: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988440" y="836712"/>
            <a:ext cx="129614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Hantera uthyrningsavtal och skriva kontrakt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475656" y="836712"/>
            <a:ext cx="12241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Underlag inkommer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1628800"/>
            <a:ext cx="1044178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62" y="3573016"/>
            <a:ext cx="10441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79512" y="3501008"/>
            <a:ext cx="871296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772416" y="3497860"/>
            <a:ext cx="2319864" cy="23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uthyrningsavtal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Registrera data och villkoren för uthyrningsavtalet som exempelvis hyrestillägg och kravkoder för inkasso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ut uthyrningsavtalet från LOIS , skriver och skickar kontrakt till kund om förvaltning inte aviserat om behov av särskild hantering (personlig kontakt)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Beräknar och skicka första hyresaviseringen vid ny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Justerar ändringar i uthyrningsavtal som exempelvis hyrestiden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Meddelar behörig handläggare på förvaltning att uthyrningsavtalet är klart</a:t>
            </a: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331640" y="3497860"/>
            <a:ext cx="1440161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Tar emot underlag via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Kontrollerar underlaget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Skickar tillbaka inkorrekta och inkompletta underlag till behörig handläggare på förvaltning via e-post</a:t>
            </a: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underlag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3" name="TextBox 42"/>
          <p:cNvSpPr txBox="1">
            <a:spLocks noChangeArrowheads="1"/>
          </p:cNvSpPr>
          <p:nvPr/>
        </p:nvSpPr>
        <p:spPr bwMode="auto">
          <a:xfrm>
            <a:off x="1331640" y="1556792"/>
            <a:ext cx="1656184" cy="18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Behörig handläggare handlägger ansökan om lägenhet och tar beslut om att bifalla eller avslå ansökan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Behörig handläggare skickar in underlag* om andrahandskontrakt till funktionsbrevlåda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Behörig handläggare skickar in underlag** om ändringar för kund till funktionsbrevlåda</a:t>
            </a: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03848" y="836712"/>
            <a:ext cx="115212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Skapa kund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3203848" y="3497860"/>
            <a:ext cx="1296144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>
                <a:latin typeface="Arial Narrow" pitchFamily="34" charset="0"/>
              </a:rPr>
              <a:t>  </a:t>
            </a:r>
            <a:r>
              <a:rPr lang="sv-SE" sz="1000" dirty="0" smtClean="0">
                <a:latin typeface="Arial Narrow" pitchFamily="34" charset="0"/>
              </a:rPr>
              <a:t>Skapar kund i LOIS, Stockholms stads lokalsystem</a:t>
            </a:r>
            <a:endParaRPr lang="sv-SE" sz="1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Byter, vid behov, förvaltningstillhörighet på kund (efter det att föregående förvaltnings kontrakt är avslutat i LOIS)</a:t>
            </a: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2843808" y="1556792"/>
            <a:ext cx="1152128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3" name="TextBox 42"/>
          <p:cNvSpPr txBox="1">
            <a:spLocks noChangeArrowheads="1"/>
          </p:cNvSpPr>
          <p:nvPr/>
        </p:nvSpPr>
        <p:spPr bwMode="auto">
          <a:xfrm>
            <a:off x="4788023" y="1558271"/>
            <a:ext cx="2226449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Får meddelande om att uthyrningsavtalet är skapat i LOIS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Skriver, vid behov av personlig kontakt med kund , kontrakt och skickar till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Bevakar, erhåller, underskrivet kontrakt från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Skriver under och returnerar kontrakt</a:t>
            </a: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5</a:t>
            </a:fld>
            <a:endParaRPr lang="sv-SE" dirty="0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55576" y="5949280"/>
            <a:ext cx="838842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I underlaget ska anmälan alternativt avslut om hyresgäst, kunduppgifter,  avtalstider,  hyrespremisser och ändringar framgå , **) Samma underlag om andrahandkontrakt används för ändringar. Underlag utarbetas digitalt där det finns möjligheter till olika val i en meny. 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164288" y="836712"/>
            <a:ext cx="129614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Avtal undertecknat</a:t>
            </a:r>
            <a:endParaRPr lang="sv-SE" sz="1000" dirty="0">
              <a:cs typeface="+mn-cs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164288" y="1558272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Förvarar underskrivet originalkontrakt</a:t>
            </a:r>
          </a:p>
        </p:txBody>
      </p:sp>
      <p:sp>
        <p:nvSpPr>
          <p:cNvPr id="2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årlig hyresjustering av andrahandshyror där förstahandshyran </a:t>
            </a:r>
            <a:r>
              <a:rPr lang="sv-SE" u="sng" dirty="0" smtClean="0"/>
              <a:t>inte</a:t>
            </a:r>
            <a:r>
              <a:rPr lang="sv-SE" dirty="0" smtClean="0"/>
              <a:t> förhandlats</a:t>
            </a: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444208" y="1121162"/>
            <a:ext cx="122413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Registrera justering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782886" y="1121162"/>
            <a:ext cx="1348953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Meddelande om justering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3068960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4244072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80472" y="4165823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6372200" y="4183584"/>
            <a:ext cx="1872208" cy="88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Justera hyran i LOIS för kunder som accepterat hyresjusteringen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Justera hyran i LOIS enligt beslut från hyresnämnden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619672" y="4183584"/>
            <a:ext cx="208823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rekommendation från SLK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Beräkna nya hyror enligt rekommendation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Skriva och skicka rekommenderat brev om hyresjustering till kund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Påminna om svar vid uteblivet svar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svar från kund och hantera ärende i hyresnämnd om kund inte accepterar hyresjustering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Hantera ärende i hyresnämnd om kund inte svarat på brev om hyresjustering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180472" y="2929598"/>
            <a:ext cx="8640000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988172" y="1121162"/>
            <a:ext cx="144792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Hantera ärende i hyresnämnd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6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07504" y="1844824"/>
            <a:ext cx="122413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SLK </a:t>
            </a:r>
            <a:endParaRPr lang="sv-SE" sz="1200" dirty="0">
              <a:cs typeface="+mn-cs"/>
            </a:endParaRPr>
          </a:p>
        </p:txBody>
      </p:sp>
      <p:cxnSp>
        <p:nvCxnSpPr>
          <p:cNvPr id="27" name="Straight Connector 32"/>
          <p:cNvCxnSpPr>
            <a:cxnSpLocks noChangeShapeType="1"/>
          </p:cNvCxnSpPr>
          <p:nvPr/>
        </p:nvCxnSpPr>
        <p:spPr bwMode="auto">
          <a:xfrm>
            <a:off x="180472" y="1700808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652906" y="1772816"/>
            <a:ext cx="1550942" cy="10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 om  rekommendation av hyresjustering av bostadshyror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 rekommendation till förvaltningarna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4067944" y="4189869"/>
            <a:ext cx="1872208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Lämna och bevaka ärenden till hyresnämnden 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Överlämna ärende till SLK vid tvist i hyresnämnden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beslut från hyresnämnden om hyresjustering.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Notera i LOIS att ärendet lämnat till hyresnämnd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4067944" y="1772816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Företräda förvaltningarna vid tvist i hyresnämnden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1648550" y="2996952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rekommendation från SLK </a:t>
            </a:r>
            <a:endParaRPr lang="sv-SE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– årlig hyresjustering av andrahandshyror där förstahandshyran förhandlats</a:t>
            </a:r>
            <a:r>
              <a:rPr lang="sv-SE" sz="1600" baseline="46000" dirty="0" smtClean="0"/>
              <a:t>*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3707904" y="1121162"/>
            <a:ext cx="122413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Registrera justering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782886" y="1121162"/>
            <a:ext cx="1348953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Meddelande om justering</a:t>
            </a:r>
            <a:endParaRPr lang="sv-SE" sz="10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8" y="3068960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4371345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180472" y="4293096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3635896" y="4371345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Justera hyran i LOIS 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1763688" y="4371345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skriftligt beslut om hyresjustering</a:t>
            </a: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180472" y="2929598"/>
            <a:ext cx="8640000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4067944" y="4371345"/>
            <a:ext cx="208823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tabLst>
                <a:tab pos="93663" algn="l"/>
              </a:tabLst>
            </a:pPr>
            <a:endParaRPr lang="sv-SE" sz="1000" dirty="0" smtClean="0">
              <a:latin typeface="Arial Narrow" pitchFamily="34" charset="0"/>
            </a:endParaRP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7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07504" y="1844824"/>
            <a:ext cx="122413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SLK </a:t>
            </a:r>
            <a:endParaRPr lang="sv-SE" sz="1200" dirty="0">
              <a:cs typeface="+mn-cs"/>
            </a:endParaRPr>
          </a:p>
        </p:txBody>
      </p:sp>
      <p:cxnSp>
        <p:nvCxnSpPr>
          <p:cNvPr id="27" name="Straight Connector 32"/>
          <p:cNvCxnSpPr>
            <a:cxnSpLocks noChangeShapeType="1"/>
          </p:cNvCxnSpPr>
          <p:nvPr/>
        </p:nvCxnSpPr>
        <p:spPr bwMode="auto">
          <a:xfrm>
            <a:off x="180472" y="1700808"/>
            <a:ext cx="864000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763688" y="1772816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Besluta om  förhandlad justering (ej FOT)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792088" y="5956538"/>
            <a:ext cx="60121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Andrahandshyran justeras motsvarande hyresjustering av förstahandshyran</a:t>
            </a:r>
            <a:br>
              <a:rPr lang="sv-SE" sz="900" dirty="0" smtClean="0"/>
            </a:br>
            <a:r>
              <a:rPr lang="sv-SE" sz="900" dirty="0" smtClean="0"/>
              <a:t>**) Med (FOT) menas att ansvaret för aktiviteten endast avser försöks- och träningslägenheter 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1763688" y="2931483"/>
            <a:ext cx="1584176" cy="10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Erhålla besked från hyresvärd och SLK om justering av hyran (via brev o/e hyresavi)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Skicka beslut från hyresvärd till serviceförvaltningen </a:t>
            </a:r>
          </a:p>
        </p:txBody>
      </p:sp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3646529" y="2935577"/>
            <a:ext cx="15841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Justera hyra i LOIS (FOT)**</a:t>
            </a:r>
          </a:p>
        </p:txBody>
      </p:sp>
      <p:sp>
        <p:nvSpPr>
          <p:cNvPr id="2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8175" y="257175"/>
            <a:ext cx="8362950" cy="742950"/>
          </a:xfrm>
        </p:spPr>
        <p:txBody>
          <a:bodyPr/>
          <a:lstStyle/>
          <a:p>
            <a:pPr eaLnBrk="1" hangingPunct="1"/>
            <a:r>
              <a:rPr lang="sv-SE" dirty="0" smtClean="0"/>
              <a:t>Gränssnitt hyresadministration - hyresavisering</a:t>
            </a: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5364088" y="908720"/>
            <a:ext cx="122413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Avisera kund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511078" y="908720"/>
            <a:ext cx="1348953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/>
              <a:t>Förbereda och påbörja ”stora” aviseringen</a:t>
            </a:r>
            <a:endParaRPr lang="sv-SE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71438" y="1628800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2708920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251520" y="2564904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5292080" y="2708920"/>
            <a:ext cx="1872208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Godkänner avtal för hyresavisering i LOIS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Läser in filer i </a:t>
            </a:r>
            <a:r>
              <a:rPr lang="sv-SE" sz="1000" dirty="0" err="1" smtClean="0">
                <a:latin typeface="Arial Narrow" pitchFamily="34" charset="0"/>
              </a:rPr>
              <a:t>Agresso</a:t>
            </a:r>
            <a:r>
              <a:rPr lang="sv-SE" sz="1000" dirty="0" smtClean="0">
                <a:latin typeface="Arial Narrow" pitchFamily="34" charset="0"/>
              </a:rPr>
              <a:t> enligt befintlig rutin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Korrigerar fel som exempelvis felaktiga kodkombinationer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Fakturerar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994997" y="908720"/>
            <a:ext cx="1328737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Kund får hyresavi</a:t>
            </a:r>
            <a:endParaRPr lang="sv-SE" sz="1000" dirty="0">
              <a:cs typeface="+mn-cs"/>
            </a:endParaRPr>
          </a:p>
        </p:txBody>
      </p:sp>
      <p:sp>
        <p:nvSpPr>
          <p:cNvPr id="15372" name="TextBox 34"/>
          <p:cNvSpPr txBox="1">
            <a:spLocks noChangeArrowheads="1"/>
          </p:cNvSpPr>
          <p:nvPr/>
        </p:nvSpPr>
        <p:spPr bwMode="auto">
          <a:xfrm>
            <a:off x="3419872" y="2708920"/>
            <a:ext cx="15841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Avisera hyror på en beslutad utsatt dag varje månad</a:t>
            </a: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555205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539900" y="908720"/>
            <a:ext cx="144792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Kontrollera uthyrningsavtal</a:t>
            </a:r>
            <a:endParaRPr lang="sv-SE" sz="1000" strike="sngStrike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1547664" y="2708920"/>
            <a:ext cx="1728192" cy="88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Rimlighetsbedöma underlag för avisering</a:t>
            </a:r>
          </a:p>
          <a:p>
            <a:pPr marL="93663" indent="-93663" defTabSz="271463">
              <a:spcBef>
                <a:spcPts val="100"/>
              </a:spcBef>
              <a:buFont typeface="Arial" charset="0"/>
              <a:buChar char="•"/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Korrigerar eventuella avvikelser</a:t>
            </a:r>
          </a:p>
          <a:p>
            <a:pPr defTabSz="271463">
              <a:spcBef>
                <a:spcPts val="100"/>
              </a:spcBef>
              <a:tabLst>
                <a:tab pos="93663" algn="l"/>
              </a:tabLst>
            </a:pPr>
            <a:r>
              <a:rPr lang="sv-SE" sz="1000" dirty="0" smtClean="0">
                <a:latin typeface="Arial Narrow" pitchFamily="34" charset="0"/>
              </a:rPr>
              <a:t> </a:t>
            </a: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8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821109" y="5951421"/>
            <a:ext cx="5983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/>
              <a:t>*) </a:t>
            </a:r>
            <a:r>
              <a:rPr lang="sv-SE" sz="900" dirty="0" smtClean="0"/>
              <a:t>Enligt fastställda ledtider</a:t>
            </a:r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44" name="TextBox 29"/>
          <p:cNvSpPr txBox="1"/>
          <p:nvPr/>
        </p:nvSpPr>
        <p:spPr>
          <a:xfrm>
            <a:off x="107504" y="4797152"/>
            <a:ext cx="122413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 smtClean="0">
                <a:cs typeface="+mn-cs"/>
              </a:rPr>
              <a:t>Tredje part</a:t>
            </a:r>
            <a:endParaRPr lang="sv-SE" sz="1200" dirty="0">
              <a:cs typeface="+mn-cs"/>
            </a:endParaRPr>
          </a:p>
        </p:txBody>
      </p:sp>
      <p:cxnSp>
        <p:nvCxnSpPr>
          <p:cNvPr id="45" name="Straight Connector 32"/>
          <p:cNvCxnSpPr>
            <a:cxnSpLocks noChangeShapeType="1"/>
          </p:cNvCxnSpPr>
          <p:nvPr/>
        </p:nvCxnSpPr>
        <p:spPr bwMode="auto">
          <a:xfrm>
            <a:off x="179512" y="4653136"/>
            <a:ext cx="8640960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5364088" y="4797152"/>
            <a:ext cx="1368152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Mottager fakturafil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hyresavier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54" name="TextBox 34"/>
          <p:cNvSpPr txBox="1">
            <a:spLocks noChangeArrowheads="1"/>
          </p:cNvSpPr>
          <p:nvPr/>
        </p:nvSpPr>
        <p:spPr bwMode="auto">
          <a:xfrm>
            <a:off x="7020272" y="4797152"/>
            <a:ext cx="1584176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Hyresavierna kuverteras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Hyresavi delas ut per post till kund</a:t>
            </a: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3419872" y="1628800"/>
            <a:ext cx="15841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Alla nödvändiga underlag för hyresadministrationen ska vara serviceförvaltningen tillhanda på utsatt dag *</a:t>
            </a:r>
          </a:p>
        </p:txBody>
      </p:sp>
      <p:sp>
        <p:nvSpPr>
          <p:cNvPr id="2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57175"/>
            <a:ext cx="8749605" cy="742950"/>
          </a:xfrm>
        </p:spPr>
        <p:txBody>
          <a:bodyPr/>
          <a:lstStyle/>
          <a:p>
            <a:pPr lvl="0" eaLnBrk="1" hangingPunct="1"/>
            <a:r>
              <a:rPr lang="sv-SE" dirty="0" smtClean="0"/>
              <a:t>Gränssnitt för hyresadministration - avisering vakanser &amp; förvaltningsinterna uthyrningsavtal</a:t>
            </a:r>
            <a:r>
              <a:rPr lang="sv-SE" baseline="46000" dirty="0" smtClean="0"/>
              <a:t> *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sz="2000" dirty="0" smtClean="0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5940152" y="1091545"/>
            <a:ext cx="144016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sv-SE" sz="1000" dirty="0" smtClean="0">
                <a:cs typeface="+mn-cs"/>
              </a:rPr>
              <a:t>Bokföringsorder skapad</a:t>
            </a:r>
            <a:endParaRPr lang="sv-SE" sz="1000" dirty="0">
              <a:cs typeface="+mn-cs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835696" y="1091545"/>
            <a:ext cx="1348953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/>
              <a:t>Avisera vakansavtal, interna uthyrningsavtal</a:t>
            </a:r>
            <a:endParaRPr lang="sv-SE" sz="1000" strike="sngStrike" dirty="0"/>
          </a:p>
        </p:txBody>
      </p:sp>
      <p:sp>
        <p:nvSpPr>
          <p:cNvPr id="29" name="TextBox 28"/>
          <p:cNvSpPr txBox="1"/>
          <p:nvPr/>
        </p:nvSpPr>
        <p:spPr>
          <a:xfrm>
            <a:off x="71438" y="1811625"/>
            <a:ext cx="1320800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Förvaltning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8" y="3611825"/>
            <a:ext cx="132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200" dirty="0">
                <a:cs typeface="+mn-cs"/>
              </a:rPr>
              <a:t>Service-förvaltningen</a:t>
            </a:r>
          </a:p>
        </p:txBody>
      </p:sp>
      <p:cxnSp>
        <p:nvCxnSpPr>
          <p:cNvPr id="15367" name="Straight Connector 32"/>
          <p:cNvCxnSpPr>
            <a:cxnSpLocks noChangeShapeType="1"/>
          </p:cNvCxnSpPr>
          <p:nvPr/>
        </p:nvCxnSpPr>
        <p:spPr bwMode="auto">
          <a:xfrm>
            <a:off x="251520" y="3467809"/>
            <a:ext cx="8568952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5868144" y="3611825"/>
            <a:ext cx="1800200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Skapar en bokföringsorder i LOIS för vakanser och förvaltningsinterna uthyrningsavtal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Bokföringsfil skapas per automatik för system som läses in av serviceförvaltningen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Korrigera fel som exempelvis felaktiga kombinationer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311150" y="1738030"/>
            <a:ext cx="8358188" cy="158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779912" y="1091545"/>
            <a:ext cx="165618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19191"/>
            </a:outerShdw>
          </a:effec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sv-SE" sz="1000" dirty="0" smtClean="0">
                <a:cs typeface="+mn-cs"/>
              </a:rPr>
              <a:t>Avisera vakanser</a:t>
            </a:r>
            <a:endParaRPr lang="sv-SE" sz="1000" dirty="0">
              <a:cs typeface="+mn-cs"/>
            </a:endParaRP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3707904" y="3611825"/>
            <a:ext cx="1656184" cy="7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r>
              <a:rPr lang="sv-SE" sz="1000" dirty="0">
                <a:latin typeface="Arial Narrow" pitchFamily="34" charset="0"/>
              </a:rPr>
              <a:t> </a:t>
            </a:r>
            <a:r>
              <a:rPr lang="sv-SE" sz="1000" dirty="0" smtClean="0">
                <a:latin typeface="Arial Narrow" pitchFamily="34" charset="0"/>
              </a:rPr>
              <a:t>Aviserar vakanser och förvaltningsinterna uthyrningsavtal</a:t>
            </a:r>
          </a:p>
          <a:p>
            <a:pPr defTabSz="271463">
              <a:spcBef>
                <a:spcPts val="100"/>
              </a:spcBef>
              <a:buFont typeface="Arial" pitchFamily="34" charset="0"/>
              <a:buChar char="•"/>
              <a:tabLst>
                <a:tab pos="93663" algn="l"/>
              </a:tabLst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3707904" y="1739617"/>
            <a:ext cx="18002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15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D26CCE5-1A8F-4B70-B501-4FFA2446B9B1}" type="slidenum">
              <a:rPr lang="sv-SE" smtClean="0"/>
              <a:pPr>
                <a:defRPr/>
              </a:pPr>
              <a:t>9</a:t>
            </a:fld>
            <a:endParaRPr lang="sv-SE" smtClean="0"/>
          </a:p>
        </p:txBody>
      </p:sp>
      <p:sp>
        <p:nvSpPr>
          <p:cNvPr id="153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SERVICEFÖRVALTNINGEN</a:t>
            </a:r>
          </a:p>
        </p:txBody>
      </p:sp>
      <p:sp>
        <p:nvSpPr>
          <p:cNvPr id="15388" name="TextBox 62"/>
          <p:cNvSpPr txBox="1">
            <a:spLocks noChangeArrowheads="1"/>
          </p:cNvSpPr>
          <p:nvPr/>
        </p:nvSpPr>
        <p:spPr bwMode="auto">
          <a:xfrm>
            <a:off x="755650" y="5733256"/>
            <a:ext cx="82153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900" dirty="0" smtClean="0"/>
          </a:p>
          <a:p>
            <a:endParaRPr lang="sv-SE" sz="900" dirty="0"/>
          </a:p>
          <a:p>
            <a:endParaRPr lang="sv-SE" sz="900" dirty="0"/>
          </a:p>
        </p:txBody>
      </p:sp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1835696" y="1739617"/>
            <a:ext cx="1440160" cy="18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Undersöker om det finns vakanser och interna uthyrningsavtal som ska åtgärdas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Hanterar interna uthyrningsavtal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Utföra alla nödvändiga åtgärder före utsatt dag**</a:t>
            </a: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endParaRPr lang="sv-SE" sz="1000" dirty="0" smtClean="0">
              <a:latin typeface="Arial Narrow" pitchFamily="34" charset="0"/>
            </a:endParaRP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1763688" y="3611825"/>
            <a:ext cx="1584176" cy="7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ts val="100"/>
              </a:spcBef>
              <a:buFont typeface="Arial" charset="0"/>
              <a:buChar char="•"/>
            </a:pPr>
            <a:r>
              <a:rPr lang="sv-SE" sz="1000" dirty="0" smtClean="0">
                <a:latin typeface="Arial Narrow" pitchFamily="34" charset="0"/>
              </a:rPr>
              <a:t>Kontrollerar och eventuellt justera aktiva vakanser (rimlighetsbedömning)</a:t>
            </a:r>
          </a:p>
          <a:p>
            <a:pPr marL="93663" indent="-93663">
              <a:spcBef>
                <a:spcPts val="100"/>
              </a:spcBef>
            </a:pPr>
            <a:endParaRPr lang="sv-SE" sz="1000" dirty="0">
              <a:latin typeface="Arial Narrow" pitchFamily="34" charset="0"/>
            </a:endParaRPr>
          </a:p>
        </p:txBody>
      </p:sp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834853" y="5938647"/>
            <a:ext cx="7841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dirty="0" smtClean="0"/>
              <a:t>*) avser den redovisningsmässiga hanteringen</a:t>
            </a:r>
          </a:p>
          <a:p>
            <a:r>
              <a:rPr lang="sv-SE" sz="900" dirty="0" smtClean="0"/>
              <a:t>**) enligt fastställda ledtider</a:t>
            </a:r>
          </a:p>
        </p:txBody>
      </p:sp>
      <p:sp>
        <p:nvSpPr>
          <p:cNvPr id="2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2012-04-19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t">
  <a:themeElements>
    <a:clrScheme name="Vit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Vi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Vit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xtern_sthlm_pres_park">
  <a:themeElements>
    <a:clrScheme name="extern_sthlm_pres_park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_par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extern_sthlm_pres_park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extern_sthlm_pres_park</Template>
  <TotalTime>19925</TotalTime>
  <Words>2286</Words>
  <Application>Microsoft Office PowerPoint</Application>
  <PresentationFormat>Bildspel på skärmen (4:3)</PresentationFormat>
  <Paragraphs>415</Paragraphs>
  <Slides>15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Arial</vt:lpstr>
      <vt:lpstr>Gill Sans MT</vt:lpstr>
      <vt:lpstr>Wingdings</vt:lpstr>
      <vt:lpstr>Arial Narrow</vt:lpstr>
      <vt:lpstr>extern_sthlm_pres_park</vt:lpstr>
      <vt:lpstr>Vit</vt:lpstr>
      <vt:lpstr>1_extern_sthlm_pres_park</vt:lpstr>
      <vt:lpstr>2_extern_sthlm_pres_park</vt:lpstr>
      <vt:lpstr>3_extern_sthlm_pres_park</vt:lpstr>
      <vt:lpstr>        Förslag till gränssnitt Hyresadministrationen för andrahandsuthyrning till brukare i Stockholm stad  </vt:lpstr>
      <vt:lpstr>Utgångspunkter för serviceförvaltningen</vt:lpstr>
      <vt:lpstr>Delprocesser för processen avseende hyresadministration för andrahandsuthyrning till brukare</vt:lpstr>
      <vt:lpstr>Gränssnitt hyresadministration – avtalsadministration FOT </vt:lpstr>
      <vt:lpstr>Gränssnitt hyresadministration – avtalsadministration övriga</vt:lpstr>
      <vt:lpstr>Gränssnitt hyresadministration – årlig hyresjustering av andrahandshyror där förstahandshyran inte förhandlats</vt:lpstr>
      <vt:lpstr>Gränssnitt hyresadministration – årlig hyresjustering av andrahandshyror där förstahandshyran förhandlats*</vt:lpstr>
      <vt:lpstr>Gränssnitt hyresadministration - hyresavisering</vt:lpstr>
      <vt:lpstr>Gränssnitt för hyresadministration - avisering vakanser &amp; förvaltningsinterna uthyrningsavtal *  </vt:lpstr>
      <vt:lpstr>Gränssnitt hyresadministration – uppföljning krav FOT </vt:lpstr>
      <vt:lpstr>Gränssnitt hyresadministration – uppföljning krav övriga </vt:lpstr>
      <vt:lpstr>Gränssnitt för hyresadministration – dialog, ärendehantering FOT  </vt:lpstr>
      <vt:lpstr>Gränssnitt för hyresadministration – dialog, ärendehantering övriga </vt:lpstr>
      <vt:lpstr>Gränssnitt hyresadministrationen – avslut FOT</vt:lpstr>
      <vt:lpstr>Gränssnitt hyresadministrationen – avslut övriga</vt:lpstr>
    </vt:vector>
  </TitlesOfParts>
  <Company>Stockholms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Processgränssnitt ekonomiadm</dc:title>
  <dc:creator>Ann-Marie Svärd</dc:creator>
  <dc:description>Versionsnumrering blir från och med serviceavtal 2011 ver.1.0. Har tidigare versionshanterats som nummer 3 och uppåt men saknar versionsnummer i bilaga till serviceavtal och i publicerade dokument. Denna version är uppd med synp från enhet 4</dc:description>
  <cp:lastModifiedBy>Christer Edfeldt</cp:lastModifiedBy>
  <cp:revision>910</cp:revision>
  <dcterms:created xsi:type="dcterms:W3CDTF">2007-11-30T13:14:31Z</dcterms:created>
  <dcterms:modified xsi:type="dcterms:W3CDTF">2012-05-08T11:15:10Z</dcterms:modified>
</cp:coreProperties>
</file>