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941" r:id="rId3"/>
  </p:sldMasterIdLst>
  <p:notesMasterIdLst>
    <p:notesMasterId r:id="rId27"/>
  </p:notesMasterIdLst>
  <p:sldIdLst>
    <p:sldId id="280" r:id="rId4"/>
    <p:sldId id="271" r:id="rId5"/>
    <p:sldId id="283" r:id="rId6"/>
    <p:sldId id="294" r:id="rId7"/>
    <p:sldId id="295" r:id="rId8"/>
    <p:sldId id="296" r:id="rId9"/>
    <p:sldId id="272" r:id="rId10"/>
    <p:sldId id="300" r:id="rId11"/>
    <p:sldId id="299" r:id="rId12"/>
    <p:sldId id="275" r:id="rId13"/>
    <p:sldId id="297" r:id="rId14"/>
    <p:sldId id="298" r:id="rId15"/>
    <p:sldId id="289" r:id="rId16"/>
    <p:sldId id="286" r:id="rId17"/>
    <p:sldId id="288" r:id="rId18"/>
    <p:sldId id="273" r:id="rId19"/>
    <p:sldId id="301" r:id="rId20"/>
    <p:sldId id="305" r:id="rId21"/>
    <p:sldId id="304" r:id="rId22"/>
    <p:sldId id="303" r:id="rId23"/>
    <p:sldId id="302" r:id="rId24"/>
    <p:sldId id="277" r:id="rId25"/>
    <p:sldId id="287" r:id="rId26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>
        <p:scale>
          <a:sx n="150" d="100"/>
          <a:sy n="150" d="100"/>
        </p:scale>
        <p:origin x="-4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7AE05C-36CA-4909-887E-1F2D2DAA7C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E05C-36CA-4909-887E-1F2D2DAA7CFA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DF1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sv-SE"/>
          </a:p>
        </p:txBody>
      </p:sp>
      <p:pic>
        <p:nvPicPr>
          <p:cNvPr id="5" name="Picture 5" descr="logga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E01B"/>
              </a:clrFrom>
              <a:clrTo>
                <a:srgbClr val="FFE01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6092825"/>
            <a:ext cx="5762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vision 203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E01B"/>
              </a:clrFrom>
              <a:clrTo>
                <a:srgbClr val="FFE01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8275" y="5907088"/>
            <a:ext cx="51562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66975" y="2328863"/>
            <a:ext cx="6372225" cy="1233487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66975" y="3663950"/>
            <a:ext cx="6410325" cy="8540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sv-SE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931D9F1E-B15F-4ED1-B738-809DEF163F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BBE16E41-479C-40EC-87F6-56BE6653D1A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capital med skugga (kopia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85000" y="1744663"/>
            <a:ext cx="18637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örstasida_3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/>
          <a:lstStyle>
            <a:lvl1pPr algn="ctr">
              <a:defRPr sz="53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723BB773-E63C-4872-B6CC-4C28C015B1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13FC4198-8406-48ED-8161-C203506B20F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436E684D-9CDF-4DA4-9440-48DFD28BA8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16B133FA-690D-460D-847C-6B45AF354C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6307D560-7A34-4F7F-9B36-7188E6ED8F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6F1360AD-9E19-4C91-8F61-1B975660EB2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FEF51DB0-7B75-4D9A-A499-B7FB4AF27A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372F1B68-314E-4FE2-B745-C06A59E5637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CB876187-6641-42BD-AD6B-9F8282DEF6A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47C1DB00-2331-415D-BB9D-56116F013D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5F807CD-DD1B-4060-A1D1-7B5124AA71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300038"/>
            <a:ext cx="1906588" cy="54800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300038"/>
            <a:ext cx="5572125" cy="54800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3C29ED28-B511-403A-A3AC-4A7626D4EC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723BB773-E63C-4872-B6CC-4C28C015B10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13FC4198-8406-48ED-8161-C203506B20F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436E684D-9CDF-4DA4-9440-48DFD28BA882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16B133FA-690D-460D-847C-6B45AF354C2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6307D560-7A34-4F7F-9B36-7188E6ED8FB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6F1360AD-9E19-4C91-8F61-1B975660EB2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FEF51DB0-7B75-4D9A-A499-B7FB4AF27AA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6C3BD98-54A5-4AA3-84A2-22B9DDC0FF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372F1B68-314E-4FE2-B745-C06A59E5637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47C1DB00-2331-415D-BB9D-56116F013D8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A5F807CD-DD1B-4060-A1D1-7B5124AA711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SIDAN </a:t>
            </a:r>
            <a:fld id="{3C29ED28-B511-403A-A3AC-4A7626D4EC3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720EDD1-4A94-4893-B966-D2B258FF22B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52F099EF-04E5-45F4-9426-A911907692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5BEB78A0-D49D-4CC1-A684-EBA63686F7C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3C7B4BC-6741-4C4E-A367-C637375CC8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8926F238-28EA-46F0-BAA5-940FF36658D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721D266-549B-4729-937B-E9516B3CD6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xtsida_300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SIDAN </a:t>
            </a:r>
            <a:fld id="{CDA60E71-98BB-4C02-87E9-858A8D6577E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rgbClr val="FFDF1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sv-S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ts val="400"/>
        </a:spcBef>
        <a:spcAft>
          <a:spcPts val="40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sida_300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0038"/>
            <a:ext cx="7631113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SIDAN </a:t>
            </a:r>
            <a:fld id="{972526B5-F718-4792-87B7-50D79F3192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ts val="200"/>
        </a:spcBef>
        <a:spcAft>
          <a:spcPts val="20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ts val="200"/>
        </a:spcBef>
        <a:spcAft>
          <a:spcPts val="20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ts val="200"/>
        </a:spcBef>
        <a:spcAft>
          <a:spcPts val="20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ts val="200"/>
        </a:spcBef>
        <a:spcAft>
          <a:spcPts val="20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ts val="200"/>
        </a:spcBef>
        <a:spcAft>
          <a:spcPts val="20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ts val="200"/>
        </a:spcBef>
        <a:spcAft>
          <a:spcPts val="20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ts val="200"/>
        </a:spcBef>
        <a:spcAft>
          <a:spcPts val="20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ts val="200"/>
        </a:spcBef>
        <a:spcAft>
          <a:spcPts val="20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ts val="200"/>
        </a:spcBef>
        <a:spcAft>
          <a:spcPts val="2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/>
              <a:t>SIDAN </a:t>
            </a:r>
            <a:fld id="{CDA60E71-98BB-4C02-87E9-858A8D6577E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60463"/>
            <a:ext cx="9144000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11560" y="2708920"/>
            <a:ext cx="8280400" cy="3025775"/>
          </a:xfrm>
          <a:prstGeom prst="rect">
            <a:avLst/>
          </a:prstGeom>
          <a:solidFill>
            <a:schemeClr val="bg2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Högdalen skatepark</a:t>
            </a:r>
            <a:r>
              <a:rPr kumimoji="0" lang="sv-SE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sv-SE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sv-S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66" name="Bildobjekt 65" descr="LOGO_P_SHOP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7668344" y="18864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Bilaga 1</a:t>
            </a:r>
            <a:endParaRPr 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v-SE" dirty="0" smtClean="0">
                <a:latin typeface="Gill Sans MT" pitchFamily="34" charset="0"/>
              </a:rPr>
              <a:t>  Mark- och landskapsarbeten</a:t>
            </a:r>
          </a:p>
          <a:p>
            <a:r>
              <a:rPr lang="sv-SE" sz="2400" dirty="0" smtClean="0">
                <a:latin typeface="Gill Sans MT" pitchFamily="34" charset="0"/>
              </a:rPr>
              <a:t>Entreprenör – IVV AB</a:t>
            </a:r>
          </a:p>
          <a:p>
            <a:r>
              <a:rPr lang="sv-SE" sz="2400" dirty="0" smtClean="0">
                <a:latin typeface="Gill Sans MT" pitchFamily="34" charset="0"/>
              </a:rPr>
              <a:t>Street </a:t>
            </a:r>
            <a:r>
              <a:rPr lang="sv-SE" sz="2400" dirty="0" err="1" smtClean="0">
                <a:latin typeface="Gill Sans MT" pitchFamily="34" charset="0"/>
              </a:rPr>
              <a:t>walkway</a:t>
            </a:r>
            <a:endParaRPr lang="sv-SE" sz="2400" dirty="0" smtClean="0">
              <a:latin typeface="Gill Sans MT" pitchFamily="34" charset="0"/>
            </a:endParaRPr>
          </a:p>
          <a:p>
            <a:r>
              <a:rPr lang="sv-SE" sz="2400" dirty="0" smtClean="0">
                <a:latin typeface="Gill Sans MT" pitchFamily="34" charset="0"/>
              </a:rPr>
              <a:t>Modellering av landskap, bl.a. anläggs kullar för att inrama området och ge läktarplatser</a:t>
            </a:r>
          </a:p>
          <a:p>
            <a:r>
              <a:rPr lang="sv-SE" sz="2400" dirty="0" smtClean="0">
                <a:latin typeface="Gill Sans MT" pitchFamily="34" charset="0"/>
              </a:rPr>
              <a:t>Plantering av växtlighet</a:t>
            </a:r>
          </a:p>
          <a:p>
            <a:r>
              <a:rPr lang="sv-SE" sz="2400" dirty="0" smtClean="0">
                <a:latin typeface="Gill Sans MT" pitchFamily="34" charset="0"/>
              </a:rPr>
              <a:t>WC och teknikbyggnad</a:t>
            </a:r>
          </a:p>
          <a:p>
            <a:r>
              <a:rPr lang="sv-SE" sz="2400" dirty="0" smtClean="0">
                <a:latin typeface="Gill Sans MT" pitchFamily="34" charset="0"/>
              </a:rPr>
              <a:t>Ny avfartsfil på Magelungsvägen med infart till området och parkering</a:t>
            </a:r>
          </a:p>
          <a:p>
            <a:r>
              <a:rPr lang="sv-SE" sz="2400" dirty="0" smtClean="0">
                <a:latin typeface="Gill Sans MT" pitchFamily="34" charset="0"/>
              </a:rPr>
              <a:t>GC-väg</a:t>
            </a:r>
          </a:p>
          <a:p>
            <a:r>
              <a:rPr lang="sv-SE" sz="2400" dirty="0" smtClean="0">
                <a:latin typeface="Gill Sans MT" pitchFamily="34" charset="0"/>
              </a:rPr>
              <a:t>Förberedande markarbeten, grovschakt rördragning </a:t>
            </a:r>
            <a:r>
              <a:rPr lang="sv-SE" sz="2400" dirty="0" err="1" smtClean="0">
                <a:latin typeface="Gill Sans MT" pitchFamily="34" charset="0"/>
              </a:rPr>
              <a:t>etc</a:t>
            </a:r>
            <a:endParaRPr lang="sv-SE" sz="2400" dirty="0" smtClean="0">
              <a:latin typeface="Gill Sans MT" pitchFamily="34" charset="0"/>
            </a:endParaRPr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pic>
        <p:nvPicPr>
          <p:cNvPr id="8" name="Bildobjekt 7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309939"/>
          </a:xfrm>
        </p:spPr>
        <p:txBody>
          <a:bodyPr/>
          <a:lstStyle/>
          <a:p>
            <a:pPr algn="ctr">
              <a:buNone/>
            </a:pPr>
            <a:r>
              <a:rPr lang="sv-SE" sz="2400" b="1" dirty="0" smtClean="0">
                <a:latin typeface="Gill Sans MT" pitchFamily="34" charset="0"/>
              </a:rPr>
              <a:t>Mark- och landskapsarbeten</a:t>
            </a:r>
            <a:endParaRPr lang="sv-SE" sz="2400" dirty="0" smtClean="0"/>
          </a:p>
          <a:p>
            <a:endParaRPr lang="sv-SE" dirty="0" smtClean="0"/>
          </a:p>
        </p:txBody>
      </p:sp>
      <p:sp>
        <p:nvSpPr>
          <p:cNvPr id="8" name="Rektangel 7"/>
          <p:cNvSpPr/>
          <p:nvPr/>
        </p:nvSpPr>
        <p:spPr>
          <a:xfrm>
            <a:off x="4067944" y="1988840"/>
            <a:ext cx="1538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T-bana Högdalen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8967748">
            <a:off x="2522916" y="3385036"/>
            <a:ext cx="1439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Rågsvedsvägen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3568" y="5013176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Mot T-bana Rågsved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0340796">
            <a:off x="3925988" y="4396581"/>
            <a:ext cx="1433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Magelungsvägen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649241">
            <a:off x="5995269" y="3455759"/>
            <a:ext cx="1431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Harpsundsvägen</a:t>
            </a:r>
          </a:p>
        </p:txBody>
      </p:sp>
      <p:pic>
        <p:nvPicPr>
          <p:cNvPr id="16" name="Bildobjekt 15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  <p:pic>
        <p:nvPicPr>
          <p:cNvPr id="15" name="Platshållare för innehåll 10" descr="DSC_005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47664" y="2060848"/>
            <a:ext cx="6327334" cy="3559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309939"/>
          </a:xfrm>
        </p:spPr>
        <p:txBody>
          <a:bodyPr/>
          <a:lstStyle/>
          <a:p>
            <a:pPr algn="ctr">
              <a:buNone/>
            </a:pPr>
            <a:r>
              <a:rPr lang="sv-SE" sz="2400" b="1" dirty="0" smtClean="0">
                <a:latin typeface="Gill Sans MT" pitchFamily="34" charset="0"/>
              </a:rPr>
              <a:t>Uppförande av WC och teknik byggnad</a:t>
            </a:r>
            <a:endParaRPr lang="sv-SE" sz="2400" dirty="0" smtClean="0"/>
          </a:p>
          <a:p>
            <a:endParaRPr lang="sv-SE" dirty="0" smtClean="0"/>
          </a:p>
        </p:txBody>
      </p:sp>
      <p:sp>
        <p:nvSpPr>
          <p:cNvPr id="8" name="Rektangel 7"/>
          <p:cNvSpPr/>
          <p:nvPr/>
        </p:nvSpPr>
        <p:spPr>
          <a:xfrm>
            <a:off x="4067944" y="1988840"/>
            <a:ext cx="1538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T-bana Högdalen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8967748">
            <a:off x="2522916" y="3385036"/>
            <a:ext cx="1439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Rågsvedsvägen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3568" y="5013176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Mot T-bana Rågsved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0340796">
            <a:off x="3925988" y="4396581"/>
            <a:ext cx="1433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Magelungsvägen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649241">
            <a:off x="5995269" y="3455759"/>
            <a:ext cx="1431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Harpsundsvägen</a:t>
            </a:r>
          </a:p>
        </p:txBody>
      </p:sp>
      <p:pic>
        <p:nvPicPr>
          <p:cNvPr id="16" name="Bildobjekt 15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  <p:pic>
        <p:nvPicPr>
          <p:cNvPr id="13" name="Platshållare för innehåll 7" descr="DSC_004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1916832"/>
            <a:ext cx="7263438" cy="4085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dirty="0" smtClean="0">
                <a:latin typeface="Gill Sans MT" pitchFamily="34" charset="0"/>
              </a:rPr>
              <a:t>  Ditchparken</a:t>
            </a:r>
          </a:p>
          <a:p>
            <a:r>
              <a:rPr lang="sv-SE" sz="2400" dirty="0" smtClean="0">
                <a:latin typeface="Gill Sans MT" pitchFamily="34" charset="0"/>
              </a:rPr>
              <a:t>Entreprenör – Dipart Entreprenad AB</a:t>
            </a:r>
          </a:p>
          <a:p>
            <a:r>
              <a:rPr lang="sv-SE" sz="2400" dirty="0" smtClean="0">
                <a:latin typeface="Gill Sans MT" pitchFamily="34" charset="0"/>
              </a:rPr>
              <a:t>Ditchparken består av ca 1 350 m² åkyta i form av en 115 m lång och 5 m bred svagt lutande betongyta med terränganpassade ”banks” på 0-7 m</a:t>
            </a:r>
          </a:p>
          <a:p>
            <a:r>
              <a:rPr lang="sv-SE" sz="2400" dirty="0" smtClean="0">
                <a:latin typeface="Gill Sans MT" pitchFamily="34" charset="0"/>
              </a:rPr>
              <a:t>”Ditchet” är inspirerat av de ”naturliga” vattendräneringsdiken av betong som skateboardåkare sökt upp på olika platser i världen</a:t>
            </a:r>
          </a:p>
          <a:p>
            <a:r>
              <a:rPr lang="sv-SE" sz="2400" dirty="0" smtClean="0">
                <a:latin typeface="Gill Sans MT" pitchFamily="34" charset="0"/>
              </a:rPr>
              <a:t>”Ditchet” blir världsunikt!!!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pic>
        <p:nvPicPr>
          <p:cNvPr id="8" name="Bildobjekt 7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309939"/>
          </a:xfrm>
        </p:spPr>
        <p:txBody>
          <a:bodyPr/>
          <a:lstStyle/>
          <a:p>
            <a:pPr algn="ctr">
              <a:buNone/>
            </a:pPr>
            <a:r>
              <a:rPr lang="sv-SE" sz="2400" b="1" dirty="0" smtClean="0">
                <a:latin typeface="Gill Sans MT" pitchFamily="34" charset="0"/>
              </a:rPr>
              <a:t>Ditchparken</a:t>
            </a:r>
            <a:endParaRPr lang="sv-SE" sz="2400" b="1" dirty="0">
              <a:latin typeface="Gill Sans MT" pitchFamily="34" charset="0"/>
            </a:endParaRPr>
          </a:p>
          <a:p>
            <a:pPr algn="ctr">
              <a:buNone/>
            </a:pPr>
            <a:r>
              <a:rPr lang="sv-SE" sz="2400" dirty="0" smtClean="0"/>
              <a:t> </a:t>
            </a:r>
          </a:p>
          <a:p>
            <a:pPr>
              <a:buNone/>
            </a:pPr>
            <a:endParaRPr lang="sv-SE" dirty="0" smtClean="0"/>
          </a:p>
        </p:txBody>
      </p:sp>
      <p:sp>
        <p:nvSpPr>
          <p:cNvPr id="8" name="Rektangel 7"/>
          <p:cNvSpPr/>
          <p:nvPr/>
        </p:nvSpPr>
        <p:spPr>
          <a:xfrm>
            <a:off x="4067944" y="1988840"/>
            <a:ext cx="1538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T-bana Högdalen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8967748">
            <a:off x="2522916" y="3385036"/>
            <a:ext cx="1439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Rågsvedsvägen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3568" y="5013176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Mot T-bana Rågsved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0340796">
            <a:off x="3925988" y="4396581"/>
            <a:ext cx="1433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Magelungsvägen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649241">
            <a:off x="5995269" y="3455759"/>
            <a:ext cx="1431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Harpsundsvägen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403648" y="1916832"/>
            <a:ext cx="6624736" cy="469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5" descr="LOGO_P_SHOP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309939"/>
          </a:xfrm>
        </p:spPr>
        <p:txBody>
          <a:bodyPr/>
          <a:lstStyle/>
          <a:p>
            <a:pPr algn="ctr">
              <a:buNone/>
            </a:pPr>
            <a:r>
              <a:rPr lang="sv-SE" sz="2400" b="1" dirty="0" smtClean="0">
                <a:latin typeface="Gill Sans MT" pitchFamily="34" charset="0"/>
              </a:rPr>
              <a:t>Ditchparken</a:t>
            </a:r>
            <a:endParaRPr lang="sv-SE" sz="2400" b="1" dirty="0">
              <a:latin typeface="Gill Sans MT" pitchFamily="34" charset="0"/>
            </a:endParaRPr>
          </a:p>
          <a:p>
            <a:pPr algn="ctr">
              <a:buNone/>
            </a:pPr>
            <a:r>
              <a:rPr lang="sv-SE" sz="2400" dirty="0" smtClean="0"/>
              <a:t> </a:t>
            </a:r>
          </a:p>
          <a:p>
            <a:pPr>
              <a:buNone/>
            </a:pPr>
            <a:endParaRPr lang="sv-SE" dirty="0" smtClean="0"/>
          </a:p>
        </p:txBody>
      </p:sp>
      <p:sp>
        <p:nvSpPr>
          <p:cNvPr id="8" name="Rektangel 7"/>
          <p:cNvSpPr/>
          <p:nvPr/>
        </p:nvSpPr>
        <p:spPr>
          <a:xfrm>
            <a:off x="4067944" y="1988840"/>
            <a:ext cx="1538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T-bana Högdalen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8967748">
            <a:off x="2522916" y="3385036"/>
            <a:ext cx="1439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Rågsvedsvägen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3568" y="5013176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Mot T-bana Rågsved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0340796">
            <a:off x="3925988" y="4396581"/>
            <a:ext cx="1433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Magelungsvägen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649241">
            <a:off x="5995269" y="3455759"/>
            <a:ext cx="1431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Harpsundsvägen</a:t>
            </a:r>
          </a:p>
        </p:txBody>
      </p:sp>
      <p:pic>
        <p:nvPicPr>
          <p:cNvPr id="15" name="Bildobjekt 14" descr="DSC_00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47664" y="2060848"/>
            <a:ext cx="6588224" cy="3705876"/>
          </a:xfrm>
          <a:prstGeom prst="rect">
            <a:avLst/>
          </a:prstGeom>
        </p:spPr>
      </p:pic>
      <p:pic>
        <p:nvPicPr>
          <p:cNvPr id="16" name="Bildobjekt 15" descr="LOGO_P_SHOP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dirty="0" smtClean="0">
                <a:latin typeface="Gill Sans MT" pitchFamily="34" charset="0"/>
              </a:rPr>
              <a:t>  Bowlridepark och Flatland plaza</a:t>
            </a:r>
          </a:p>
          <a:p>
            <a:r>
              <a:rPr lang="sv-SE" sz="2400" dirty="0" smtClean="0">
                <a:latin typeface="Gill Sans MT" pitchFamily="34" charset="0"/>
              </a:rPr>
              <a:t>Entreprenör – Peab och </a:t>
            </a:r>
            <a:r>
              <a:rPr lang="sv-SE" sz="2400" dirty="0" err="1" smtClean="0">
                <a:latin typeface="Gill Sans MT" pitchFamily="34" charset="0"/>
              </a:rPr>
              <a:t>Artisan</a:t>
            </a:r>
            <a:r>
              <a:rPr lang="sv-SE" sz="2400" dirty="0" smtClean="0">
                <a:latin typeface="Gill Sans MT" pitchFamily="34" charset="0"/>
              </a:rPr>
              <a:t> </a:t>
            </a:r>
            <a:r>
              <a:rPr lang="sv-SE" sz="2400" dirty="0" err="1" smtClean="0">
                <a:latin typeface="Gill Sans MT" pitchFamily="34" charset="0"/>
              </a:rPr>
              <a:t>Skateparks</a:t>
            </a:r>
            <a:endParaRPr lang="sv-SE" sz="2400" dirty="0" smtClean="0">
              <a:latin typeface="Gill Sans MT" pitchFamily="34" charset="0"/>
            </a:endParaRPr>
          </a:p>
          <a:p>
            <a:r>
              <a:rPr lang="sv-SE" sz="2400" dirty="0" smtClean="0">
                <a:latin typeface="Gill Sans MT" pitchFamily="34" charset="0"/>
              </a:rPr>
              <a:t>Projektör – Pillar Design Studios</a:t>
            </a:r>
          </a:p>
          <a:p>
            <a:r>
              <a:rPr lang="sv-SE" sz="2400" dirty="0" smtClean="0">
                <a:latin typeface="Gill Sans MT" pitchFamily="34" charset="0"/>
              </a:rPr>
              <a:t>Parken är på ca 2 900 m² och omfattar allt från nybörjar- till avancerade delar</a:t>
            </a:r>
          </a:p>
          <a:p>
            <a:r>
              <a:rPr lang="sv-SE" sz="2400" dirty="0" smtClean="0">
                <a:latin typeface="Gill Sans MT" pitchFamily="34" charset="0"/>
              </a:rPr>
              <a:t>Särskild barndel ca 200 m²</a:t>
            </a:r>
            <a:endParaRPr lang="sv-SE" sz="2400" dirty="0" smtClean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pic>
        <p:nvPicPr>
          <p:cNvPr id="6" name="Bildobjekt 5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5256584"/>
          </a:xfrm>
        </p:spPr>
        <p:txBody>
          <a:bodyPr/>
          <a:lstStyle/>
          <a:p>
            <a:pPr algn="ctr">
              <a:buNone/>
            </a:pPr>
            <a:r>
              <a:rPr lang="sv-SE" sz="2400" b="1" dirty="0" smtClean="0">
                <a:latin typeface="Gill Sans MT" pitchFamily="34" charset="0"/>
              </a:rPr>
              <a:t>Bowlridepark och Flatland plaza</a:t>
            </a:r>
            <a:br>
              <a:rPr lang="sv-SE" sz="2400" b="1" dirty="0" smtClean="0">
                <a:latin typeface="Gill Sans MT" pitchFamily="34" charset="0"/>
              </a:rPr>
            </a:br>
            <a:r>
              <a:rPr lang="sv-SE" sz="2400" b="1" dirty="0" smtClean="0">
                <a:latin typeface="Gill Sans MT" pitchFamily="34" charset="0"/>
              </a:rPr>
              <a:t/>
            </a:r>
            <a:br>
              <a:rPr lang="sv-SE" sz="2400" b="1" dirty="0" smtClean="0">
                <a:latin typeface="Gill Sans MT" pitchFamily="34" charset="0"/>
              </a:rPr>
            </a:br>
            <a:endParaRPr lang="sv-SE" sz="2400" b="1" dirty="0">
              <a:latin typeface="Gill Sans MT" pitchFamily="34" charset="0"/>
            </a:endParaRPr>
          </a:p>
          <a:p>
            <a:pPr algn="ctr">
              <a:buNone/>
            </a:pPr>
            <a:r>
              <a:rPr lang="sv-SE" sz="2400" dirty="0" smtClean="0"/>
              <a:t> </a:t>
            </a:r>
          </a:p>
          <a:p>
            <a:pPr>
              <a:buNone/>
            </a:pP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</p:txBody>
      </p:sp>
      <p:sp>
        <p:nvSpPr>
          <p:cNvPr id="8" name="Rektangel 7"/>
          <p:cNvSpPr/>
          <p:nvPr/>
        </p:nvSpPr>
        <p:spPr>
          <a:xfrm>
            <a:off x="4067944" y="1988840"/>
            <a:ext cx="1538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T-bana Högdalen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8967748">
            <a:off x="2522916" y="3385036"/>
            <a:ext cx="1439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Rågsvedsvägen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3568" y="5013176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Mot T-bana Rågsved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0340796">
            <a:off x="3925988" y="4396581"/>
            <a:ext cx="1433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Magelungsvägen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649241">
            <a:off x="5995269" y="3455759"/>
            <a:ext cx="1431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Harpsundsvägen</a:t>
            </a:r>
          </a:p>
        </p:txBody>
      </p:sp>
      <p:pic>
        <p:nvPicPr>
          <p:cNvPr id="16" name="Bildobjekt 15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  <p:pic>
        <p:nvPicPr>
          <p:cNvPr id="17" name="Bildobjekt 16" descr="bowl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916832"/>
            <a:ext cx="7308304" cy="4503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5256584"/>
          </a:xfrm>
        </p:spPr>
        <p:txBody>
          <a:bodyPr/>
          <a:lstStyle/>
          <a:p>
            <a:pPr algn="ctr">
              <a:buNone/>
            </a:pPr>
            <a:r>
              <a:rPr lang="sv-SE" sz="2400" b="1" dirty="0" smtClean="0">
                <a:latin typeface="Gill Sans MT" pitchFamily="34" charset="0"/>
              </a:rPr>
              <a:t>Bowlridepark</a:t>
            </a:r>
            <a:br>
              <a:rPr lang="sv-SE" sz="2400" b="1" dirty="0" smtClean="0">
                <a:latin typeface="Gill Sans MT" pitchFamily="34" charset="0"/>
              </a:rPr>
            </a:br>
            <a:r>
              <a:rPr lang="sv-SE" sz="2400" b="1" dirty="0" smtClean="0">
                <a:latin typeface="Gill Sans MT" pitchFamily="34" charset="0"/>
              </a:rPr>
              <a:t/>
            </a:r>
            <a:br>
              <a:rPr lang="sv-SE" sz="2400" b="1" dirty="0" smtClean="0">
                <a:latin typeface="Gill Sans MT" pitchFamily="34" charset="0"/>
              </a:rPr>
            </a:br>
            <a:endParaRPr lang="sv-SE" sz="2400" b="1" dirty="0">
              <a:latin typeface="Gill Sans MT" pitchFamily="34" charset="0"/>
            </a:endParaRPr>
          </a:p>
          <a:p>
            <a:pPr algn="ctr">
              <a:buNone/>
            </a:pPr>
            <a:r>
              <a:rPr lang="sv-SE" sz="2400" dirty="0" smtClean="0"/>
              <a:t> </a:t>
            </a:r>
          </a:p>
          <a:p>
            <a:pPr>
              <a:buNone/>
            </a:pP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</p:txBody>
      </p:sp>
      <p:sp>
        <p:nvSpPr>
          <p:cNvPr id="8" name="Rektangel 7"/>
          <p:cNvSpPr/>
          <p:nvPr/>
        </p:nvSpPr>
        <p:spPr>
          <a:xfrm>
            <a:off x="4067944" y="1988840"/>
            <a:ext cx="1538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T-bana Högdalen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8967748">
            <a:off x="2522916" y="3385036"/>
            <a:ext cx="1439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Rågsvedsvägen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3568" y="5013176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Mot T-bana Rågsved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0340796">
            <a:off x="3925988" y="4396581"/>
            <a:ext cx="1433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Magelungsvägen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649241">
            <a:off x="5995269" y="3455759"/>
            <a:ext cx="1431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Harpsundsvägen</a:t>
            </a:r>
          </a:p>
        </p:txBody>
      </p:sp>
      <p:pic>
        <p:nvPicPr>
          <p:cNvPr id="16" name="Bildobjekt 15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  <p:pic>
        <p:nvPicPr>
          <p:cNvPr id="13" name="Bildobjekt 12" descr="bowl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988840"/>
            <a:ext cx="6077712" cy="3938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5256584"/>
          </a:xfrm>
        </p:spPr>
        <p:txBody>
          <a:bodyPr/>
          <a:lstStyle/>
          <a:p>
            <a:pPr algn="ctr">
              <a:buNone/>
            </a:pPr>
            <a:r>
              <a:rPr lang="sv-SE" sz="2400" b="1" dirty="0" smtClean="0">
                <a:latin typeface="Gill Sans MT" pitchFamily="34" charset="0"/>
              </a:rPr>
              <a:t>Bowlridepark</a:t>
            </a:r>
            <a:br>
              <a:rPr lang="sv-SE" sz="2400" b="1" dirty="0" smtClean="0">
                <a:latin typeface="Gill Sans MT" pitchFamily="34" charset="0"/>
              </a:rPr>
            </a:br>
            <a:r>
              <a:rPr lang="sv-SE" sz="2400" b="1" dirty="0" smtClean="0">
                <a:latin typeface="Gill Sans MT" pitchFamily="34" charset="0"/>
              </a:rPr>
              <a:t/>
            </a:r>
            <a:br>
              <a:rPr lang="sv-SE" sz="2400" b="1" dirty="0" smtClean="0">
                <a:latin typeface="Gill Sans MT" pitchFamily="34" charset="0"/>
              </a:rPr>
            </a:br>
            <a:endParaRPr lang="sv-SE" sz="2400" b="1" dirty="0">
              <a:latin typeface="Gill Sans MT" pitchFamily="34" charset="0"/>
            </a:endParaRPr>
          </a:p>
          <a:p>
            <a:pPr algn="ctr">
              <a:buNone/>
            </a:pPr>
            <a:r>
              <a:rPr lang="sv-SE" sz="2400" dirty="0" smtClean="0"/>
              <a:t> </a:t>
            </a:r>
          </a:p>
          <a:p>
            <a:pPr>
              <a:buNone/>
            </a:pP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</p:txBody>
      </p:sp>
      <p:sp>
        <p:nvSpPr>
          <p:cNvPr id="8" name="Rektangel 7"/>
          <p:cNvSpPr/>
          <p:nvPr/>
        </p:nvSpPr>
        <p:spPr>
          <a:xfrm>
            <a:off x="4067944" y="1988840"/>
            <a:ext cx="1538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T-bana Högdalen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8967748">
            <a:off x="2522916" y="3385036"/>
            <a:ext cx="1439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Rågsvedsvägen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3568" y="5013176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Mot T-bana Rågsved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0340796">
            <a:off x="3925988" y="4396581"/>
            <a:ext cx="1433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Magelungsvägen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649241">
            <a:off x="5995269" y="3455759"/>
            <a:ext cx="1431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Harpsundsvägen</a:t>
            </a:r>
          </a:p>
        </p:txBody>
      </p:sp>
      <p:pic>
        <p:nvPicPr>
          <p:cNvPr id="16" name="Bildobjekt 15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  <p:pic>
        <p:nvPicPr>
          <p:cNvPr id="13" name="Bildobjekt 12" descr="bowl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988840"/>
            <a:ext cx="6108192" cy="393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latin typeface="Gill Sans MT" pitchFamily="34" charset="0"/>
              </a:rPr>
              <a:t>Placering – Högdalstriangeln: </a:t>
            </a:r>
            <a:r>
              <a:rPr lang="sv-SE" sz="2400" dirty="0" smtClean="0">
                <a:latin typeface="Gill Sans MT" pitchFamily="34" charset="0"/>
              </a:rPr>
              <a:t>Harpsundsvägen, Magelungsvägen och Rågsvedsvägen (t-banespåret) </a:t>
            </a:r>
          </a:p>
          <a:p>
            <a:r>
              <a:rPr lang="sv-SE" dirty="0" smtClean="0">
                <a:latin typeface="Gill Sans MT" pitchFamily="34" charset="0"/>
              </a:rPr>
              <a:t>Stadsdel - Högdalen</a:t>
            </a:r>
          </a:p>
          <a:p>
            <a:r>
              <a:rPr lang="sv-SE" dirty="0" smtClean="0">
                <a:latin typeface="Gill Sans MT" pitchFamily="34" charset="0"/>
              </a:rPr>
              <a:t>Ny detaljplan – </a:t>
            </a:r>
            <a:r>
              <a:rPr lang="sv-SE" dirty="0" err="1" smtClean="0">
                <a:latin typeface="Gill Sans MT" pitchFamily="34" charset="0"/>
              </a:rPr>
              <a:t>kv</a:t>
            </a:r>
            <a:r>
              <a:rPr lang="sv-SE" dirty="0" smtClean="0">
                <a:latin typeface="Gill Sans MT" pitchFamily="34" charset="0"/>
              </a:rPr>
              <a:t> Mikrofilmen m </a:t>
            </a:r>
            <a:r>
              <a:rPr lang="sv-SE" dirty="0" err="1" smtClean="0">
                <a:latin typeface="Gill Sans MT" pitchFamily="34" charset="0"/>
              </a:rPr>
              <a:t>fl</a:t>
            </a:r>
            <a:endParaRPr lang="sv-SE" dirty="0" smtClean="0">
              <a:latin typeface="Gill Sans MT" pitchFamily="34" charset="0"/>
            </a:endParaRPr>
          </a:p>
          <a:p>
            <a:r>
              <a:rPr lang="sv-SE" dirty="0" smtClean="0">
                <a:latin typeface="Gill Sans MT" pitchFamily="34" charset="0"/>
              </a:rPr>
              <a:t>Del av fastigheten - Örby 4:1</a:t>
            </a:r>
          </a:p>
          <a:p>
            <a:endParaRPr lang="sv-SE" dirty="0" smtClean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pic>
        <p:nvPicPr>
          <p:cNvPr id="6" name="Bildobjekt 5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5256584"/>
          </a:xfrm>
        </p:spPr>
        <p:txBody>
          <a:bodyPr/>
          <a:lstStyle/>
          <a:p>
            <a:pPr algn="ctr">
              <a:buNone/>
            </a:pPr>
            <a:r>
              <a:rPr lang="sv-SE" sz="2400" b="1" dirty="0" smtClean="0">
                <a:latin typeface="Gill Sans MT" pitchFamily="34" charset="0"/>
              </a:rPr>
              <a:t>Bowlridepark med barndel och Flatland plaza</a:t>
            </a:r>
            <a:br>
              <a:rPr lang="sv-SE" sz="2400" b="1" dirty="0" smtClean="0">
                <a:latin typeface="Gill Sans MT" pitchFamily="34" charset="0"/>
              </a:rPr>
            </a:br>
            <a:r>
              <a:rPr lang="sv-SE" sz="2400" b="1" dirty="0" smtClean="0">
                <a:latin typeface="Gill Sans MT" pitchFamily="34" charset="0"/>
              </a:rPr>
              <a:t/>
            </a:r>
            <a:br>
              <a:rPr lang="sv-SE" sz="2400" b="1" dirty="0" smtClean="0">
                <a:latin typeface="Gill Sans MT" pitchFamily="34" charset="0"/>
              </a:rPr>
            </a:br>
            <a:endParaRPr lang="sv-SE" sz="2400" b="1" dirty="0">
              <a:latin typeface="Gill Sans MT" pitchFamily="34" charset="0"/>
            </a:endParaRPr>
          </a:p>
          <a:p>
            <a:pPr algn="ctr">
              <a:buNone/>
            </a:pPr>
            <a:r>
              <a:rPr lang="sv-SE" sz="2400" dirty="0" smtClean="0"/>
              <a:t> </a:t>
            </a:r>
          </a:p>
          <a:p>
            <a:pPr>
              <a:buNone/>
            </a:pP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</p:txBody>
      </p:sp>
      <p:sp>
        <p:nvSpPr>
          <p:cNvPr id="8" name="Rektangel 7"/>
          <p:cNvSpPr/>
          <p:nvPr/>
        </p:nvSpPr>
        <p:spPr>
          <a:xfrm>
            <a:off x="4067944" y="1988840"/>
            <a:ext cx="1538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T-bana Högdalen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8967748">
            <a:off x="2522916" y="3385036"/>
            <a:ext cx="1439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Rågsvedsvägen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3568" y="5013176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Mot T-bana Rågsved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0340796">
            <a:off x="3925988" y="4396581"/>
            <a:ext cx="1433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Magelungsvägen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649241">
            <a:off x="5995269" y="3455759"/>
            <a:ext cx="1431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Harpsundsvägen</a:t>
            </a:r>
          </a:p>
        </p:txBody>
      </p:sp>
      <p:pic>
        <p:nvPicPr>
          <p:cNvPr id="16" name="Bildobjekt 15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  <p:pic>
        <p:nvPicPr>
          <p:cNvPr id="13" name="Bildobjekt 12" descr="bowl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916832"/>
            <a:ext cx="6089904" cy="3925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5256584"/>
          </a:xfrm>
        </p:spPr>
        <p:txBody>
          <a:bodyPr/>
          <a:lstStyle/>
          <a:p>
            <a:pPr algn="ctr">
              <a:buNone/>
            </a:pPr>
            <a:r>
              <a:rPr lang="sv-SE" sz="2400" b="1" dirty="0" smtClean="0">
                <a:latin typeface="Gill Sans MT" pitchFamily="34" charset="0"/>
              </a:rPr>
              <a:t>Bowlridepark</a:t>
            </a:r>
            <a:br>
              <a:rPr lang="sv-SE" sz="2400" b="1" dirty="0" smtClean="0">
                <a:latin typeface="Gill Sans MT" pitchFamily="34" charset="0"/>
              </a:rPr>
            </a:br>
            <a:r>
              <a:rPr lang="sv-SE" sz="2400" b="1" dirty="0" smtClean="0">
                <a:latin typeface="Gill Sans MT" pitchFamily="34" charset="0"/>
              </a:rPr>
              <a:t/>
            </a:r>
            <a:br>
              <a:rPr lang="sv-SE" sz="2400" b="1" dirty="0" smtClean="0">
                <a:latin typeface="Gill Sans MT" pitchFamily="34" charset="0"/>
              </a:rPr>
            </a:br>
            <a:endParaRPr lang="sv-SE" sz="2400" b="1" dirty="0">
              <a:latin typeface="Gill Sans MT" pitchFamily="34" charset="0"/>
            </a:endParaRPr>
          </a:p>
          <a:p>
            <a:pPr algn="ctr">
              <a:buNone/>
            </a:pPr>
            <a:r>
              <a:rPr lang="sv-SE" sz="2400" dirty="0" smtClean="0"/>
              <a:t> </a:t>
            </a:r>
          </a:p>
          <a:p>
            <a:pPr>
              <a:buNone/>
            </a:pP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</p:txBody>
      </p:sp>
      <p:sp>
        <p:nvSpPr>
          <p:cNvPr id="8" name="Rektangel 7"/>
          <p:cNvSpPr/>
          <p:nvPr/>
        </p:nvSpPr>
        <p:spPr>
          <a:xfrm>
            <a:off x="4067944" y="1988840"/>
            <a:ext cx="1538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T-bana Högdalen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8967748">
            <a:off x="2522916" y="3385036"/>
            <a:ext cx="1439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Rågsvedsvägen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3568" y="5013176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Mot T-bana Rågsved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0340796">
            <a:off x="3925988" y="4396581"/>
            <a:ext cx="1433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Magelungsvägen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649241">
            <a:off x="5995269" y="3455759"/>
            <a:ext cx="1431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Harpsundsvägen</a:t>
            </a:r>
          </a:p>
        </p:txBody>
      </p:sp>
      <p:pic>
        <p:nvPicPr>
          <p:cNvPr id="16" name="Bildobjekt 15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  <p:pic>
        <p:nvPicPr>
          <p:cNvPr id="13" name="Bildobjekt 12" descr="bowl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916832"/>
            <a:ext cx="6077712" cy="393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Street </a:t>
            </a:r>
            <a:r>
              <a:rPr lang="sv-SE" dirty="0" err="1" smtClean="0"/>
              <a:t>walkway</a:t>
            </a:r>
            <a:endParaRPr lang="sv-SE" dirty="0" smtClean="0"/>
          </a:p>
          <a:p>
            <a:r>
              <a:rPr lang="sv-SE" sz="2400" dirty="0" smtClean="0"/>
              <a:t>Entreprenör – IVV AB</a:t>
            </a:r>
          </a:p>
          <a:p>
            <a:r>
              <a:rPr lang="sv-SE" sz="2400" dirty="0" smtClean="0"/>
              <a:t>Projektör – </a:t>
            </a:r>
            <a:r>
              <a:rPr lang="sv-SE" sz="2400" dirty="0" err="1" smtClean="0"/>
              <a:t>Sweco</a:t>
            </a:r>
            <a:r>
              <a:rPr lang="sv-SE" sz="2400" dirty="0" smtClean="0"/>
              <a:t> </a:t>
            </a:r>
            <a:r>
              <a:rPr lang="sv-SE" sz="2400" dirty="0" err="1" smtClean="0"/>
              <a:t>Infrastructure</a:t>
            </a:r>
            <a:r>
              <a:rPr lang="sv-SE" sz="2400" dirty="0" smtClean="0"/>
              <a:t> AB i samråd med </a:t>
            </a:r>
            <a:r>
              <a:rPr lang="sv-SE" sz="2400" dirty="0" err="1" smtClean="0"/>
              <a:t>skatekunniga</a:t>
            </a:r>
            <a:endParaRPr lang="sv-SE" sz="2400" dirty="0" smtClean="0"/>
          </a:p>
          <a:p>
            <a:r>
              <a:rPr lang="sv-SE" sz="2400" dirty="0" smtClean="0"/>
              <a:t>Gångväg genom området för både gående och </a:t>
            </a:r>
            <a:r>
              <a:rPr lang="sv-SE" sz="2400" dirty="0" err="1" smtClean="0"/>
              <a:t>skatebordåkare</a:t>
            </a:r>
            <a:r>
              <a:rPr lang="sv-SE" sz="2400" dirty="0" smtClean="0"/>
              <a:t> </a:t>
            </a:r>
          </a:p>
          <a:p>
            <a:r>
              <a:rPr lang="sv-SE" sz="2400" dirty="0" smtClean="0"/>
              <a:t>Streetwalkway byggs först när </a:t>
            </a:r>
            <a:r>
              <a:rPr lang="sv-SE" sz="2400" dirty="0"/>
              <a:t>D</a:t>
            </a:r>
            <a:r>
              <a:rPr lang="sv-SE" sz="2400" dirty="0" smtClean="0"/>
              <a:t>itch, Bowlride och Flatland plaza är klara och anpassas till dessa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pic>
        <p:nvPicPr>
          <p:cNvPr id="8" name="Bildobjekt 7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256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v-SE" sz="2400" b="1" dirty="0" smtClean="0">
                <a:latin typeface="Gill Sans MT" pitchFamily="34" charset="0"/>
              </a:rPr>
              <a:t>Street </a:t>
            </a:r>
            <a:r>
              <a:rPr lang="sv-SE" sz="2400" b="1" dirty="0" err="1" smtClean="0">
                <a:latin typeface="Gill Sans MT" pitchFamily="34" charset="0"/>
              </a:rPr>
              <a:t>walkway</a:t>
            </a:r>
            <a:endParaRPr lang="sv-SE" sz="1800" b="1" dirty="0">
              <a:latin typeface="Gill Sans MT" pitchFamily="34" charset="0"/>
            </a:endParaRPr>
          </a:p>
          <a:p>
            <a:pPr algn="ctr">
              <a:buNone/>
            </a:pPr>
            <a:r>
              <a:rPr lang="sv-SE" sz="2400" dirty="0" smtClean="0"/>
              <a:t> 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 algn="ctr">
              <a:buNone/>
            </a:pPr>
            <a:r>
              <a:rPr lang="sv-SE" sz="1800" dirty="0" smtClean="0">
                <a:latin typeface="Gill Sans MT" pitchFamily="34" charset="0"/>
              </a:rPr>
              <a:t/>
            </a:r>
            <a:br>
              <a:rPr lang="sv-SE" sz="1800" dirty="0" smtClean="0">
                <a:latin typeface="Gill Sans MT" pitchFamily="34" charset="0"/>
              </a:rPr>
            </a:br>
            <a:r>
              <a:rPr lang="sv-SE" sz="1800" dirty="0" smtClean="0">
                <a:latin typeface="Gill Sans MT" pitchFamily="34" charset="0"/>
              </a:rPr>
              <a:t>(obs endast illustration)</a:t>
            </a:r>
            <a:endParaRPr lang="sv-SE" sz="1800" dirty="0" smtClean="0"/>
          </a:p>
          <a:p>
            <a:pPr>
              <a:buNone/>
            </a:pPr>
            <a:endParaRPr lang="sv-SE" dirty="0" smtClean="0"/>
          </a:p>
        </p:txBody>
      </p:sp>
      <p:sp>
        <p:nvSpPr>
          <p:cNvPr id="8" name="Rektangel 7"/>
          <p:cNvSpPr/>
          <p:nvPr/>
        </p:nvSpPr>
        <p:spPr>
          <a:xfrm>
            <a:off x="4067944" y="1988840"/>
            <a:ext cx="1538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T-bana Högdalen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8967748">
            <a:off x="2522916" y="3385036"/>
            <a:ext cx="1439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Rågsvedsvägen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3568" y="5013176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Mot T-bana Rågsved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0340796">
            <a:off x="3925988" y="4396581"/>
            <a:ext cx="1433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Magelungsvägen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649241">
            <a:off x="5995269" y="3455759"/>
            <a:ext cx="1431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Harpsundsvägen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1844824"/>
            <a:ext cx="6480720" cy="397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5" descr="LOGO_P_SHOP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309939"/>
          </a:xfrm>
        </p:spPr>
        <p:txBody>
          <a:bodyPr/>
          <a:lstStyle/>
          <a:p>
            <a:pPr algn="ctr">
              <a:buNone/>
            </a:pPr>
            <a:r>
              <a:rPr lang="sv-SE" sz="2400" b="1" dirty="0" smtClean="0">
                <a:latin typeface="Gill Sans MT" pitchFamily="34" charset="0"/>
              </a:rPr>
              <a:t>Högdalstriangeln</a:t>
            </a:r>
            <a:endParaRPr lang="sv-SE" sz="2400" b="1" dirty="0">
              <a:latin typeface="Gill Sans MT" pitchFamily="34" charset="0"/>
            </a:endParaRPr>
          </a:p>
          <a:p>
            <a:pPr algn="ctr">
              <a:buNone/>
            </a:pPr>
            <a:r>
              <a:rPr lang="sv-SE" sz="2400" dirty="0" smtClean="0"/>
              <a:t> </a:t>
            </a:r>
          </a:p>
          <a:p>
            <a:endParaRPr lang="sv-SE" dirty="0" smtClean="0"/>
          </a:p>
        </p:txBody>
      </p:sp>
      <p:pic>
        <p:nvPicPr>
          <p:cNvPr id="6" name="Platshållare för innehåll 3" descr="airview 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916832"/>
            <a:ext cx="793847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4067944" y="1988840"/>
            <a:ext cx="1538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T-bana Högdalen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8967748">
            <a:off x="2522916" y="3385036"/>
            <a:ext cx="1439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Rågsvedsvägen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3568" y="5013176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Mot T-bana Rågsved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0340796">
            <a:off x="3925988" y="4396581"/>
            <a:ext cx="1433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Magelungsvägen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649241">
            <a:off x="5995269" y="3455759"/>
            <a:ext cx="1431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Harpsundsvägen</a:t>
            </a:r>
          </a:p>
        </p:txBody>
      </p:sp>
      <p:pic>
        <p:nvPicPr>
          <p:cNvPr id="15" name="Bildobjekt 14" descr="LOGO_P_SHOP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309939"/>
          </a:xfrm>
        </p:spPr>
        <p:txBody>
          <a:bodyPr/>
          <a:lstStyle/>
          <a:p>
            <a:pPr algn="ctr">
              <a:buNone/>
            </a:pPr>
            <a:r>
              <a:rPr lang="sv-SE" sz="2400" b="1" dirty="0" smtClean="0">
                <a:latin typeface="Gill Sans MT" pitchFamily="34" charset="0"/>
              </a:rPr>
              <a:t>Högdalstriangeln - 2010</a:t>
            </a:r>
            <a:endParaRPr lang="sv-SE" sz="2400" b="1" dirty="0">
              <a:latin typeface="Gill Sans MT" pitchFamily="34" charset="0"/>
            </a:endParaRPr>
          </a:p>
          <a:p>
            <a:pPr algn="ctr">
              <a:buNone/>
            </a:pPr>
            <a:r>
              <a:rPr lang="sv-SE" sz="2400" dirty="0" smtClean="0"/>
              <a:t> </a:t>
            </a:r>
          </a:p>
          <a:p>
            <a:endParaRPr lang="sv-SE" dirty="0" smtClean="0"/>
          </a:p>
        </p:txBody>
      </p:sp>
      <p:sp>
        <p:nvSpPr>
          <p:cNvPr id="8" name="Rektangel 7"/>
          <p:cNvSpPr/>
          <p:nvPr/>
        </p:nvSpPr>
        <p:spPr>
          <a:xfrm>
            <a:off x="4067944" y="1988840"/>
            <a:ext cx="1538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T-bana Högdalen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8967748">
            <a:off x="2522916" y="3385036"/>
            <a:ext cx="1439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Rågsvedsvägen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3568" y="5013176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Mot T-bana Rågsved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0340796">
            <a:off x="3925988" y="4396581"/>
            <a:ext cx="1433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Magelungsvägen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649241">
            <a:off x="5995269" y="3455759"/>
            <a:ext cx="1431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Harpsundsvägen</a:t>
            </a:r>
          </a:p>
        </p:txBody>
      </p:sp>
      <p:pic>
        <p:nvPicPr>
          <p:cNvPr id="15" name="Bildobjekt 14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  <p:pic>
        <p:nvPicPr>
          <p:cNvPr id="17" name="Bildobjekt 16" descr="DSC00509l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916832"/>
            <a:ext cx="547260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309939"/>
          </a:xfrm>
        </p:spPr>
        <p:txBody>
          <a:bodyPr/>
          <a:lstStyle/>
          <a:p>
            <a:pPr algn="ctr">
              <a:buNone/>
            </a:pPr>
            <a:r>
              <a:rPr lang="sv-SE" sz="2400" b="1" dirty="0" smtClean="0">
                <a:latin typeface="Gill Sans MT" pitchFamily="34" charset="0"/>
              </a:rPr>
              <a:t>Högdalstriangeln - 2010</a:t>
            </a:r>
            <a:endParaRPr lang="sv-SE" sz="2400" b="1" dirty="0">
              <a:latin typeface="Gill Sans MT" pitchFamily="34" charset="0"/>
            </a:endParaRPr>
          </a:p>
          <a:p>
            <a:pPr algn="ctr">
              <a:buNone/>
            </a:pPr>
            <a:r>
              <a:rPr lang="sv-SE" sz="2400" dirty="0" smtClean="0"/>
              <a:t> </a:t>
            </a:r>
          </a:p>
          <a:p>
            <a:endParaRPr lang="sv-SE" dirty="0" smtClean="0"/>
          </a:p>
        </p:txBody>
      </p:sp>
      <p:sp>
        <p:nvSpPr>
          <p:cNvPr id="8" name="Rektangel 7"/>
          <p:cNvSpPr/>
          <p:nvPr/>
        </p:nvSpPr>
        <p:spPr>
          <a:xfrm>
            <a:off x="4067944" y="1988840"/>
            <a:ext cx="1538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T-bana Högdalen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8967748">
            <a:off x="2522916" y="3385036"/>
            <a:ext cx="1439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Rågsvedsvägen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3568" y="5013176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Mot T-bana Rågsved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0340796">
            <a:off x="3925988" y="4396581"/>
            <a:ext cx="1433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Magelungsvägen</a:t>
            </a:r>
          </a:p>
        </p:txBody>
      </p:sp>
      <p:pic>
        <p:nvPicPr>
          <p:cNvPr id="15" name="Bildobjekt 14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  <p:pic>
        <p:nvPicPr>
          <p:cNvPr id="13" name="Bildobjekt 12" descr="DSC00573l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772816"/>
            <a:ext cx="3600400" cy="480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309939"/>
          </a:xfrm>
        </p:spPr>
        <p:txBody>
          <a:bodyPr/>
          <a:lstStyle/>
          <a:p>
            <a:pPr algn="ctr">
              <a:buNone/>
            </a:pPr>
            <a:r>
              <a:rPr lang="sv-SE" sz="2400" b="1" dirty="0" smtClean="0">
                <a:latin typeface="Gill Sans MT" pitchFamily="34" charset="0"/>
              </a:rPr>
              <a:t>Högdalstriangeln - 2010</a:t>
            </a:r>
            <a:endParaRPr lang="sv-SE" sz="2400" b="1" dirty="0">
              <a:latin typeface="Gill Sans MT" pitchFamily="34" charset="0"/>
            </a:endParaRPr>
          </a:p>
          <a:p>
            <a:pPr algn="ctr">
              <a:buNone/>
            </a:pPr>
            <a:r>
              <a:rPr lang="sv-SE" sz="2400" dirty="0" smtClean="0"/>
              <a:t> </a:t>
            </a:r>
          </a:p>
          <a:p>
            <a:endParaRPr lang="sv-SE" dirty="0" smtClean="0"/>
          </a:p>
        </p:txBody>
      </p:sp>
      <p:sp>
        <p:nvSpPr>
          <p:cNvPr id="8" name="Rektangel 7"/>
          <p:cNvSpPr/>
          <p:nvPr/>
        </p:nvSpPr>
        <p:spPr>
          <a:xfrm>
            <a:off x="4067944" y="1988840"/>
            <a:ext cx="1538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T-bana Högdalen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8967748">
            <a:off x="2522916" y="3385036"/>
            <a:ext cx="1439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Rågsvedsvägen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3568" y="5013176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Mot T-bana Rågsved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0340796">
            <a:off x="3925988" y="4396581"/>
            <a:ext cx="1433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Magelungsvägen</a:t>
            </a:r>
          </a:p>
        </p:txBody>
      </p:sp>
      <p:pic>
        <p:nvPicPr>
          <p:cNvPr id="15" name="Bildobjekt 14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  <p:pic>
        <p:nvPicPr>
          <p:cNvPr id="14" name="Bildobjekt 13" descr="DSC006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772816"/>
            <a:ext cx="5976664" cy="448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>
                <a:latin typeface="Gill Sans MT" pitchFamily="34" charset="0"/>
              </a:rPr>
              <a:t>Omfattning:</a:t>
            </a:r>
            <a:endParaRPr lang="sv-SE" sz="2800" dirty="0" smtClean="0">
              <a:latin typeface="Gill Sans MT" pitchFamily="34" charset="0"/>
            </a:endParaRPr>
          </a:p>
          <a:p>
            <a:pPr lvl="1"/>
            <a:r>
              <a:rPr lang="sv-SE" sz="2400" dirty="0" smtClean="0">
                <a:latin typeface="Gill Sans MT" pitchFamily="34" charset="0"/>
              </a:rPr>
              <a:t>Mark- och landskapsarbeten </a:t>
            </a:r>
          </a:p>
          <a:p>
            <a:pPr lvl="1"/>
            <a:r>
              <a:rPr lang="sv-SE" sz="2400" dirty="0" smtClean="0">
                <a:latin typeface="Gill Sans MT" pitchFamily="34" charset="0"/>
              </a:rPr>
              <a:t>Skatepark består av </a:t>
            </a:r>
            <a:r>
              <a:rPr lang="sv-SE" sz="2400" i="1" dirty="0" smtClean="0">
                <a:latin typeface="Gill Sans MT" pitchFamily="34" charset="0"/>
              </a:rPr>
              <a:t>Ditch, Bowlride inkl flatland</a:t>
            </a:r>
            <a:r>
              <a:rPr lang="sv-SE" sz="2400" dirty="0" smtClean="0">
                <a:latin typeface="Gill Sans MT" pitchFamily="34" charset="0"/>
              </a:rPr>
              <a:t>, </a:t>
            </a:r>
            <a:r>
              <a:rPr lang="sv-SE" sz="2400" i="1" dirty="0" smtClean="0">
                <a:latin typeface="Gill Sans MT" pitchFamily="34" charset="0"/>
              </a:rPr>
              <a:t>och Street </a:t>
            </a:r>
            <a:r>
              <a:rPr lang="sv-SE" sz="2400" i="1" dirty="0" err="1" smtClean="0">
                <a:latin typeface="Gill Sans MT" pitchFamily="34" charset="0"/>
              </a:rPr>
              <a:t>walkway</a:t>
            </a:r>
            <a:endParaRPr lang="sv-SE" sz="2400" i="1" dirty="0" smtClean="0">
              <a:latin typeface="Gill Sans MT" pitchFamily="34" charset="0"/>
            </a:endParaRPr>
          </a:p>
          <a:p>
            <a:pPr lvl="1"/>
            <a:r>
              <a:rPr lang="sv-SE" sz="2400" dirty="0" smtClean="0">
                <a:latin typeface="Gill Sans MT" pitchFamily="34" charset="0"/>
              </a:rPr>
              <a:t>Ny tillfartsväg, parkering m.m.</a:t>
            </a:r>
          </a:p>
          <a:p>
            <a:pPr lvl="1"/>
            <a:r>
              <a:rPr lang="sv-SE" sz="2400" dirty="0" smtClean="0">
                <a:latin typeface="Gill Sans MT" pitchFamily="34" charset="0"/>
              </a:rPr>
              <a:t>Ny gång- och cykelväg som förbinder Harpsundsvägen med Magelungsvägen (finansieras av Exploateringskontoret)</a:t>
            </a:r>
          </a:p>
          <a:p>
            <a:r>
              <a:rPr lang="sv-SE" dirty="0" smtClean="0">
                <a:latin typeface="Gill Sans MT" pitchFamily="34" charset="0"/>
              </a:rPr>
              <a:t>Tidplan: </a:t>
            </a:r>
            <a:r>
              <a:rPr lang="sv-SE" sz="2400" dirty="0" smtClean="0">
                <a:latin typeface="Gill Sans MT" pitchFamily="34" charset="0"/>
              </a:rPr>
              <a:t>Markentreprenaden och Ditchentreprenaden pågår, detaljprojektering Bowlrideentreprenaden påbörjas inom kort, invigning preliminärt hösten 2011</a:t>
            </a:r>
          </a:p>
          <a:p>
            <a:r>
              <a:rPr lang="sv-SE" dirty="0" smtClean="0">
                <a:latin typeface="Gill Sans MT" pitchFamily="34" charset="0"/>
              </a:rPr>
              <a:t>Budget</a:t>
            </a:r>
            <a:r>
              <a:rPr lang="sv-SE" sz="2800" dirty="0" smtClean="0">
                <a:latin typeface="Gill Sans MT" pitchFamily="34" charset="0"/>
              </a:rPr>
              <a:t>: </a:t>
            </a:r>
            <a:r>
              <a:rPr lang="sv-SE" sz="2400" dirty="0" smtClean="0">
                <a:latin typeface="Gill Sans MT" pitchFamily="34" charset="0"/>
              </a:rPr>
              <a:t>Totalt 30 miljoner kronor</a:t>
            </a:r>
          </a:p>
          <a:p>
            <a:endParaRPr lang="sv-SE" dirty="0" smtClean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pic>
        <p:nvPicPr>
          <p:cNvPr id="6" name="Bildobjekt 5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dirty="0" smtClean="0">
                <a:latin typeface="Gill Sans MT" pitchFamily="34" charset="0"/>
              </a:rPr>
              <a:t>Högdalen skatepark, totalt </a:t>
            </a:r>
            <a:r>
              <a:rPr lang="sv-SE" sz="2800" dirty="0" smtClean="0">
                <a:latin typeface="Gill Sans MT" pitchFamily="34" charset="0"/>
              </a:rPr>
              <a:t>ca12 000 m²</a:t>
            </a:r>
          </a:p>
          <a:p>
            <a:pPr lvl="1"/>
            <a:r>
              <a:rPr lang="sv-SE" sz="2400" dirty="0" smtClean="0">
                <a:latin typeface="Gill Sans MT" pitchFamily="34" charset="0"/>
              </a:rPr>
              <a:t>Skateboardparker ca 5 400 m²</a:t>
            </a:r>
            <a:endParaRPr lang="sv-SE" sz="2400" i="1" dirty="0" smtClean="0">
              <a:latin typeface="Gill Sans MT" pitchFamily="34" charset="0"/>
            </a:endParaRPr>
          </a:p>
          <a:p>
            <a:pPr lvl="1"/>
            <a:r>
              <a:rPr lang="sv-SE" sz="2400" dirty="0" smtClean="0">
                <a:latin typeface="Gill Sans MT" pitchFamily="34" charset="0"/>
              </a:rPr>
              <a:t>Läktare i form av byggda kullar ca 2 300 m²</a:t>
            </a:r>
          </a:p>
          <a:p>
            <a:pPr lvl="1"/>
            <a:r>
              <a:rPr lang="sv-SE" sz="2400" dirty="0" smtClean="0">
                <a:latin typeface="Gill Sans MT" pitchFamily="34" charset="0"/>
              </a:rPr>
              <a:t>Serviceytor</a:t>
            </a:r>
            <a:r>
              <a:rPr lang="sv-SE" sz="2400" smtClean="0">
                <a:latin typeface="Gill Sans MT" pitchFamily="34" charset="0"/>
              </a:rPr>
              <a:t>; infart, </a:t>
            </a:r>
            <a:r>
              <a:rPr lang="sv-SE" sz="2400" dirty="0" smtClean="0">
                <a:latin typeface="Gill Sans MT" pitchFamily="34" charset="0"/>
              </a:rPr>
              <a:t>parkering </a:t>
            </a:r>
            <a:r>
              <a:rPr lang="sv-SE" sz="2400" dirty="0" err="1" smtClean="0">
                <a:latin typeface="Gill Sans MT" pitchFamily="34" charset="0"/>
              </a:rPr>
              <a:t>etc</a:t>
            </a:r>
            <a:r>
              <a:rPr lang="sv-SE" sz="2400" dirty="0" smtClean="0">
                <a:latin typeface="Gill Sans MT" pitchFamily="34" charset="0"/>
              </a:rPr>
              <a:t> ca 2 000 m²</a:t>
            </a:r>
          </a:p>
          <a:p>
            <a:pPr lvl="1"/>
            <a:r>
              <a:rPr lang="sv-SE" sz="2400" dirty="0" smtClean="0">
                <a:latin typeface="Gill Sans MT" pitchFamily="34" charset="0"/>
              </a:rPr>
              <a:t>Område för möjlig expansion ca 2 600 m²</a:t>
            </a:r>
          </a:p>
          <a:p>
            <a:endParaRPr lang="sv-SE" dirty="0" smtClean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pic>
        <p:nvPicPr>
          <p:cNvPr id="6" name="Bildobjekt 5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/>
          <a:lstStyle/>
          <a:p>
            <a:endParaRPr lang="sv-SE" dirty="0" smtClean="0"/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5256584"/>
          </a:xfrm>
        </p:spPr>
        <p:txBody>
          <a:bodyPr/>
          <a:lstStyle/>
          <a:p>
            <a:pPr algn="ctr">
              <a:buNone/>
            </a:pPr>
            <a:r>
              <a:rPr lang="sv-SE" sz="2400" b="1" dirty="0" smtClean="0">
                <a:latin typeface="Gill Sans MT" pitchFamily="34" charset="0"/>
              </a:rPr>
              <a:t>Högdalen skatepark hösten 2011</a:t>
            </a:r>
          </a:p>
          <a:p>
            <a:pPr algn="ctr">
              <a:buNone/>
            </a:pPr>
            <a:r>
              <a:rPr lang="sv-SE" sz="2400" b="1" dirty="0" smtClean="0">
                <a:latin typeface="Gill Sans MT" pitchFamily="34" charset="0"/>
              </a:rPr>
              <a:t/>
            </a:r>
            <a:br>
              <a:rPr lang="sv-SE" sz="2400" b="1" dirty="0" smtClean="0">
                <a:latin typeface="Gill Sans MT" pitchFamily="34" charset="0"/>
              </a:rPr>
            </a:br>
            <a:r>
              <a:rPr lang="sv-SE" sz="2400" b="1" dirty="0" smtClean="0">
                <a:latin typeface="Gill Sans MT" pitchFamily="34" charset="0"/>
              </a:rPr>
              <a:t/>
            </a:r>
            <a:br>
              <a:rPr lang="sv-SE" sz="2400" b="1" dirty="0" smtClean="0">
                <a:latin typeface="Gill Sans MT" pitchFamily="34" charset="0"/>
              </a:rPr>
            </a:br>
            <a:endParaRPr lang="sv-SE" sz="2400" b="1" dirty="0">
              <a:latin typeface="Gill Sans MT" pitchFamily="34" charset="0"/>
            </a:endParaRPr>
          </a:p>
          <a:p>
            <a:pPr algn="ctr">
              <a:buNone/>
            </a:pPr>
            <a:r>
              <a:rPr lang="sv-SE" sz="2400" dirty="0" smtClean="0"/>
              <a:t> </a:t>
            </a:r>
          </a:p>
          <a:p>
            <a:pPr>
              <a:buNone/>
            </a:pP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 algn="ctr">
              <a:buNone/>
            </a:pPr>
            <a:r>
              <a:rPr lang="sv-SE" sz="1800" dirty="0" smtClean="0">
                <a:latin typeface="Gill Sans MT" pitchFamily="34" charset="0"/>
              </a:rPr>
              <a:t>(obs endast illustration)</a:t>
            </a:r>
            <a:endParaRPr lang="sv-SE" sz="1800" dirty="0" smtClean="0"/>
          </a:p>
        </p:txBody>
      </p:sp>
      <p:sp>
        <p:nvSpPr>
          <p:cNvPr id="8" name="Rektangel 7"/>
          <p:cNvSpPr/>
          <p:nvPr/>
        </p:nvSpPr>
        <p:spPr>
          <a:xfrm>
            <a:off x="4067944" y="1988840"/>
            <a:ext cx="1538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T-bana Högdalen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8967748">
            <a:off x="2522916" y="3385036"/>
            <a:ext cx="1439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Rågsvedsvägen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3568" y="5013176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Mot T-bana Rågsved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0340796">
            <a:off x="3925988" y="4396581"/>
            <a:ext cx="1433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Magelungsvägen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649241">
            <a:off x="5995269" y="3455759"/>
            <a:ext cx="1431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Harpsundsvägen</a:t>
            </a:r>
          </a:p>
        </p:txBody>
      </p:sp>
      <p:pic>
        <p:nvPicPr>
          <p:cNvPr id="16" name="Bildobjekt 15" descr="LOGO_P_SHO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24918" cy="780290"/>
          </a:xfrm>
          <a:prstGeom prst="rect">
            <a:avLst/>
          </a:prstGeom>
        </p:spPr>
      </p:pic>
      <p:pic>
        <p:nvPicPr>
          <p:cNvPr id="13" name="Bildobjekt 3" descr="HÖGDALENSSKATEPARK_SITPLAN_E (2)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9672" y="1844824"/>
            <a:ext cx="6336704" cy="406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tern_sthlm_pres">
  <a:themeElements>
    <a:clrScheme name="1_extern_sthlm_pres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1_extern_sthlm_pre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xtern_sthlm_pres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xtern_sthlm_pres">
  <a:themeElements>
    <a:clrScheme name="extern_sthlm_pres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extern_sthlm_pre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xtern_sthlm_pres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507</Words>
  <Application>Microsoft Office PowerPoint</Application>
  <PresentationFormat>Bildspel på skärmen (4:3)</PresentationFormat>
  <Paragraphs>188</Paragraphs>
  <Slides>23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23</vt:i4>
      </vt:variant>
    </vt:vector>
  </HeadingPairs>
  <TitlesOfParts>
    <vt:vector size="26" baseType="lpstr">
      <vt:lpstr>1_extern_sthlm_pres</vt:lpstr>
      <vt:lpstr>extern_sthlm_pres</vt:lpstr>
      <vt:lpstr>Office-tema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  <vt:lpstr>Bild 14</vt:lpstr>
      <vt:lpstr>Bild 15</vt:lpstr>
      <vt:lpstr>Bild 16</vt:lpstr>
      <vt:lpstr>Bild 17</vt:lpstr>
      <vt:lpstr>Bild 18</vt:lpstr>
      <vt:lpstr>Bild 19</vt:lpstr>
      <vt:lpstr>Bild 20</vt:lpstr>
      <vt:lpstr>Bild 21</vt:lpstr>
      <vt:lpstr>Bild 22</vt:lpstr>
      <vt:lpstr>Bild 23</vt:lpstr>
    </vt:vector>
  </TitlesOfParts>
  <Company>Stockholms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IDFTWI</dc:creator>
  <cp:lastModifiedBy>Lena-Maria Karlsson</cp:lastModifiedBy>
  <cp:revision>370</cp:revision>
  <dcterms:created xsi:type="dcterms:W3CDTF">2007-05-21T08:29:52Z</dcterms:created>
  <dcterms:modified xsi:type="dcterms:W3CDTF">2012-01-20T14:29:09Z</dcterms:modified>
</cp:coreProperties>
</file>