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charts/chart54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charts/chart43.xml" ContentType="application/vnd.openxmlformats-officedocument.drawingml.chart+xml"/>
  <Override PartName="/ppt/notesSlides/notesSlide35.xml" ContentType="application/vnd.openxmlformats-officedocument.presentationml.notesSlide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charts/chart37.xml" ContentType="application/vnd.openxmlformats-officedocument.drawingml.chart+xml"/>
  <Override PartName="/ppt/notesSlides/notesSlide29.xml" ContentType="application/vnd.openxmlformats-officedocument.presentationml.notesSlide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charts/chart73.xml" ContentType="application/vnd.openxmlformats-officedocument.drawingml.chart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43.xml" ContentType="application/vnd.openxmlformats-officedocument.presentationml.notesSlide+xml"/>
  <Override PartName="/ppt/charts/chart80.xml" ContentType="application/vnd.openxmlformats-officedocument.drawingml.chart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notesSlides/notesSlide48.xml" ContentType="application/vnd.openxmlformats-officedocument.presentationml.notesSlide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notesSlides/notesSlide37.xml" ContentType="application/vnd.openxmlformats-officedocument.presentationml.notesSlide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notesSlides/notesSlide55.xml" ContentType="application/vnd.openxmlformats-officedocument.presentationml.notesSlide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4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2.xml" ContentType="application/vnd.openxmlformats-officedocument.drawingml.char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charts/chart50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charts/chart44.xml" ContentType="application/vnd.openxmlformats-officedocument.drawingml.chart+xml"/>
  <Override PartName="/ppt/notesSlides/notesSlide36.xml" ContentType="application/vnd.openxmlformats-officedocument.presentationml.notesSlide+xml"/>
  <Override PartName="/ppt/charts/chart91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9" r:id="rId2"/>
    <p:sldMasterId id="2147483651" r:id="rId3"/>
    <p:sldMasterId id="2147483653" r:id="rId4"/>
    <p:sldMasterId id="2147483655" r:id="rId5"/>
  </p:sldMasterIdLst>
  <p:notesMasterIdLst>
    <p:notesMasterId r:id="rId76"/>
  </p:notesMasterIdLst>
  <p:sldIdLst>
    <p:sldId id="256" r:id="rId6"/>
    <p:sldId id="259" r:id="rId7"/>
    <p:sldId id="288" r:id="rId8"/>
    <p:sldId id="260" r:id="rId9"/>
    <p:sldId id="261" r:id="rId10"/>
    <p:sldId id="264" r:id="rId11"/>
    <p:sldId id="265" r:id="rId12"/>
    <p:sldId id="266" r:id="rId13"/>
    <p:sldId id="289" r:id="rId14"/>
    <p:sldId id="290" r:id="rId15"/>
    <p:sldId id="291" r:id="rId16"/>
    <p:sldId id="292" r:id="rId17"/>
    <p:sldId id="293" r:id="rId18"/>
    <p:sldId id="363" r:id="rId19"/>
    <p:sldId id="362" r:id="rId20"/>
    <p:sldId id="296" r:id="rId21"/>
    <p:sldId id="297" r:id="rId22"/>
    <p:sldId id="298" r:id="rId23"/>
    <p:sldId id="299" r:id="rId24"/>
    <p:sldId id="300" r:id="rId25"/>
    <p:sldId id="301" r:id="rId26"/>
    <p:sldId id="269" r:id="rId27"/>
    <p:sldId id="302" r:id="rId28"/>
    <p:sldId id="303" r:id="rId29"/>
    <p:sldId id="304" r:id="rId30"/>
    <p:sldId id="305" r:id="rId31"/>
    <p:sldId id="306" r:id="rId32"/>
    <p:sldId id="371" r:id="rId33"/>
    <p:sldId id="377" r:id="rId34"/>
    <p:sldId id="378" r:id="rId35"/>
    <p:sldId id="309" r:id="rId36"/>
    <p:sldId id="310" r:id="rId37"/>
    <p:sldId id="311" r:id="rId38"/>
    <p:sldId id="317" r:id="rId39"/>
    <p:sldId id="382" r:id="rId40"/>
    <p:sldId id="383" r:id="rId41"/>
    <p:sldId id="313" r:id="rId42"/>
    <p:sldId id="314" r:id="rId43"/>
    <p:sldId id="273" r:id="rId44"/>
    <p:sldId id="318" r:id="rId45"/>
    <p:sldId id="319" r:id="rId46"/>
    <p:sldId id="320" r:id="rId47"/>
    <p:sldId id="321" r:id="rId48"/>
    <p:sldId id="322" r:id="rId49"/>
    <p:sldId id="373" r:id="rId50"/>
    <p:sldId id="379" r:id="rId51"/>
    <p:sldId id="375" r:id="rId52"/>
    <p:sldId id="325" r:id="rId53"/>
    <p:sldId id="326" r:id="rId54"/>
    <p:sldId id="327" r:id="rId55"/>
    <p:sldId id="328" r:id="rId56"/>
    <p:sldId id="329" r:id="rId57"/>
    <p:sldId id="330" r:id="rId58"/>
    <p:sldId id="276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</p:sldIdLst>
  <p:sldSz cx="9144000" cy="6858000" type="screen4x3"/>
  <p:notesSz cx="6797675" cy="9926638"/>
  <p:defaultTextStyle>
    <a:defPPr>
      <a:defRPr lang="sv-S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DB812"/>
    <a:srgbClr val="58595B"/>
    <a:srgbClr val="D1D3D4"/>
    <a:srgbClr val="6CB33E"/>
    <a:srgbClr val="EF3D42"/>
    <a:srgbClr val="FFDE6C"/>
    <a:srgbClr val="FFEF6F"/>
    <a:srgbClr val="FFDF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9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en-US" sz="1600" dirty="0" err="1" smtClean="0"/>
              <a:t>Vem</a:t>
            </a:r>
            <a:r>
              <a:rPr lang="en-US" sz="1600" dirty="0" smtClean="0"/>
              <a:t> </a:t>
            </a:r>
            <a:r>
              <a:rPr lang="en-US" sz="1600" dirty="0" err="1" smtClean="0"/>
              <a:t>har</a:t>
            </a:r>
            <a:r>
              <a:rPr lang="en-US" sz="1600" dirty="0" smtClean="0"/>
              <a:t> </a:t>
            </a:r>
            <a:r>
              <a:rPr lang="en-US" sz="1600" dirty="0" err="1" smtClean="0"/>
              <a:t>svarat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frågorna</a:t>
            </a:r>
            <a:r>
              <a:rPr lang="en-US" sz="1600" baseline="0" dirty="0" smtClean="0"/>
              <a:t>?</a:t>
            </a:r>
            <a:endParaRPr lang="en-US" sz="1600" dirty="0"/>
          </a:p>
        </c:rich>
      </c:tx>
      <c:layout>
        <c:manualLayout>
          <c:xMode val="edge"/>
          <c:yMode val="edge"/>
          <c:x val="5.0087655130282641E-2"/>
          <c:y val="2.6795170961630178E-2"/>
        </c:manualLayout>
      </c:layout>
    </c:title>
    <c:plotArea>
      <c:layout>
        <c:manualLayout>
          <c:layoutTarget val="inner"/>
          <c:xMode val="edge"/>
          <c:yMode val="edge"/>
          <c:x val="9.132265470512349E-2"/>
          <c:y val="0.26099831316645788"/>
          <c:w val="0.43235538712690963"/>
          <c:h val="0.6311830020706882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2"/>
            <c:spPr>
              <a:solidFill>
                <a:schemeClr val="tx1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>
                <c:manualLayout>
                  <c:x val="-2.6143790849673419E-2"/>
                  <c:y val="-2.2361989547970956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Val val="1"/>
          </c:dLbls>
          <c:cat>
            <c:strRef>
              <c:f>Blad1!$A$2:$A$4</c:f>
              <c:strCache>
                <c:ptCount val="3"/>
                <c:pt idx="0">
                  <c:v>Besvarat frågorna helt själv</c:v>
                </c:pt>
                <c:pt idx="1">
                  <c:v>Besvarat frågorna tillsammans med anhörig, vän eller annan person</c:v>
                </c:pt>
                <c:pt idx="2">
                  <c:v>Annan person har svarat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0.64000000000000035</c:v>
                </c:pt>
                <c:pt idx="1">
                  <c:v>0.33000000000000024</c:v>
                </c:pt>
                <c:pt idx="2">
                  <c:v>3.0000000000000006E-2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3453980001242307"/>
          <c:y val="0.20894916512998832"/>
          <c:w val="0.46546019998757793"/>
          <c:h val="0.79105083487001182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7.9365079365079361E-2"/>
          <c:y val="7.1942446043165464E-2"/>
          <c:w val="0.75555555555555565"/>
          <c:h val="0.6498800959232613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gapWidth val="30"/>
        <c:axId val="121086336"/>
        <c:axId val="121087872"/>
      </c:barChart>
      <c:catAx>
        <c:axId val="121086336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1087872"/>
        <c:crosses val="autoZero"/>
        <c:auto val="1"/>
        <c:lblAlgn val="ctr"/>
        <c:lblOffset val="100"/>
        <c:tickLblSkip val="1"/>
        <c:tickMarkSkip val="1"/>
      </c:catAx>
      <c:valAx>
        <c:axId val="121087872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1086336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559"/>
          <c:y val="2.877697841726631E-2"/>
          <c:w val="0.69841269841269837"/>
          <c:h val="0.1870503597122309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gapWidth val="30"/>
        <c:overlap val="100"/>
        <c:axId val="121319424"/>
        <c:axId val="121320960"/>
      </c:barChart>
      <c:catAx>
        <c:axId val="121319424"/>
        <c:scaling>
          <c:orientation val="minMax"/>
        </c:scaling>
        <c:delete val="1"/>
        <c:axPos val="l"/>
        <c:tickLblPos val="none"/>
        <c:crossAx val="121320960"/>
        <c:crosses val="autoZero"/>
        <c:auto val="1"/>
        <c:lblAlgn val="ctr"/>
        <c:lblOffset val="100"/>
      </c:catAx>
      <c:valAx>
        <c:axId val="121320960"/>
        <c:scaling>
          <c:orientation val="minMax"/>
        </c:scaling>
        <c:delete val="1"/>
        <c:axPos val="b"/>
        <c:numFmt formatCode="0%" sourceLinked="1"/>
        <c:tickLblPos val="none"/>
        <c:crossAx val="12131942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693"/>
          <c:y val="2.8776978417266383E-2"/>
          <c:w val="0.69841269841269837"/>
          <c:h val="0.187050359712231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gapWidth val="30"/>
        <c:overlap val="100"/>
        <c:axId val="121398784"/>
        <c:axId val="121400320"/>
      </c:barChart>
      <c:catAx>
        <c:axId val="121398784"/>
        <c:scaling>
          <c:orientation val="minMax"/>
        </c:scaling>
        <c:delete val="1"/>
        <c:axPos val="l"/>
        <c:numFmt formatCode="General" sourceLinked="1"/>
        <c:tickLblPos val="none"/>
        <c:crossAx val="121400320"/>
        <c:crosses val="autoZero"/>
        <c:auto val="1"/>
        <c:lblAlgn val="ctr"/>
        <c:lblOffset val="100"/>
      </c:catAx>
      <c:valAx>
        <c:axId val="121400320"/>
        <c:scaling>
          <c:orientation val="minMax"/>
        </c:scaling>
        <c:delete val="1"/>
        <c:axPos val="b"/>
        <c:numFmt formatCode="0%" sourceLinked="1"/>
        <c:tickLblPos val="none"/>
        <c:crossAx val="12139878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274"/>
          <c:y val="2.8776978417266317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gapWidth val="30"/>
        <c:overlap val="100"/>
        <c:axId val="121996800"/>
        <c:axId val="121998336"/>
      </c:barChart>
      <c:catAx>
        <c:axId val="121996800"/>
        <c:scaling>
          <c:orientation val="minMax"/>
        </c:scaling>
        <c:delete val="1"/>
        <c:axPos val="l"/>
        <c:tickLblPos val="none"/>
        <c:crossAx val="121998336"/>
        <c:crosses val="autoZero"/>
        <c:auto val="1"/>
        <c:lblAlgn val="ctr"/>
        <c:lblOffset val="100"/>
      </c:catAx>
      <c:valAx>
        <c:axId val="121998336"/>
        <c:scaling>
          <c:orientation val="minMax"/>
        </c:scaling>
        <c:delete val="1"/>
        <c:axPos val="b"/>
        <c:numFmt formatCode="0%" sourceLinked="1"/>
        <c:tickLblPos val="none"/>
        <c:crossAx val="12199680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609"/>
          <c:y val="2.8776978417266341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gapWidth val="30"/>
        <c:overlap val="100"/>
        <c:axId val="121932800"/>
        <c:axId val="121950976"/>
      </c:barChart>
      <c:catAx>
        <c:axId val="121932800"/>
        <c:scaling>
          <c:orientation val="minMax"/>
        </c:scaling>
        <c:delete val="1"/>
        <c:axPos val="l"/>
        <c:tickLblPos val="none"/>
        <c:crossAx val="121950976"/>
        <c:crosses val="autoZero"/>
        <c:auto val="1"/>
        <c:lblAlgn val="ctr"/>
        <c:lblOffset val="100"/>
      </c:catAx>
      <c:valAx>
        <c:axId val="121950976"/>
        <c:scaling>
          <c:orientation val="minMax"/>
        </c:scaling>
        <c:delete val="1"/>
        <c:axPos val="b"/>
        <c:numFmt formatCode="0%" sourceLinked="1"/>
        <c:tickLblPos val="none"/>
        <c:crossAx val="12193280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609"/>
          <c:y val="2.8776978417266341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gapWidth val="30"/>
        <c:overlap val="100"/>
        <c:axId val="122061568"/>
        <c:axId val="122063104"/>
      </c:barChart>
      <c:catAx>
        <c:axId val="122061568"/>
        <c:scaling>
          <c:orientation val="minMax"/>
        </c:scaling>
        <c:delete val="1"/>
        <c:axPos val="l"/>
        <c:tickLblPos val="none"/>
        <c:crossAx val="122063104"/>
        <c:crosses val="autoZero"/>
        <c:auto val="1"/>
        <c:lblAlgn val="ctr"/>
        <c:lblOffset val="100"/>
      </c:catAx>
      <c:valAx>
        <c:axId val="122063104"/>
        <c:scaling>
          <c:orientation val="minMax"/>
        </c:scaling>
        <c:delete val="1"/>
        <c:axPos val="b"/>
        <c:numFmt formatCode="0%" sourceLinked="1"/>
        <c:tickLblPos val="none"/>
        <c:crossAx val="12206156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01"/>
          <c:y val="2.8776978417266359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gapWidth val="30"/>
        <c:overlap val="100"/>
        <c:axId val="122231040"/>
        <c:axId val="122245120"/>
      </c:barChart>
      <c:catAx>
        <c:axId val="122231040"/>
        <c:scaling>
          <c:orientation val="minMax"/>
        </c:scaling>
        <c:delete val="1"/>
        <c:axPos val="l"/>
        <c:tickLblPos val="none"/>
        <c:crossAx val="122245120"/>
        <c:crosses val="autoZero"/>
        <c:auto val="1"/>
        <c:lblAlgn val="ctr"/>
        <c:lblOffset val="100"/>
      </c:catAx>
      <c:valAx>
        <c:axId val="122245120"/>
        <c:scaling>
          <c:orientation val="minMax"/>
        </c:scaling>
        <c:delete val="1"/>
        <c:axPos val="b"/>
        <c:numFmt formatCode="0%" sourceLinked="1"/>
        <c:tickLblPos val="none"/>
        <c:crossAx val="12223104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609"/>
          <c:y val="2.8776978417266341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gapWidth val="30"/>
        <c:overlap val="100"/>
        <c:axId val="122298368"/>
        <c:axId val="122299904"/>
      </c:barChart>
      <c:catAx>
        <c:axId val="122298368"/>
        <c:scaling>
          <c:orientation val="minMax"/>
        </c:scaling>
        <c:delete val="1"/>
        <c:axPos val="l"/>
        <c:tickLblPos val="none"/>
        <c:crossAx val="122299904"/>
        <c:crosses val="autoZero"/>
        <c:auto val="1"/>
        <c:lblAlgn val="ctr"/>
        <c:lblOffset val="100"/>
      </c:catAx>
      <c:valAx>
        <c:axId val="122299904"/>
        <c:scaling>
          <c:orientation val="minMax"/>
        </c:scaling>
        <c:delete val="1"/>
        <c:axPos val="b"/>
        <c:numFmt formatCode="0%" sourceLinked="1"/>
        <c:tickLblPos val="none"/>
        <c:crossAx val="12229836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1"/>
          <c:y val="2.8776978417266237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gapWidth val="30"/>
        <c:overlap val="100"/>
        <c:axId val="122401920"/>
        <c:axId val="122403456"/>
      </c:barChart>
      <c:catAx>
        <c:axId val="122401920"/>
        <c:scaling>
          <c:orientation val="minMax"/>
        </c:scaling>
        <c:delete val="1"/>
        <c:axPos val="l"/>
        <c:tickLblPos val="none"/>
        <c:crossAx val="122403456"/>
        <c:crosses val="autoZero"/>
        <c:auto val="1"/>
        <c:lblAlgn val="ctr"/>
        <c:lblOffset val="100"/>
      </c:catAx>
      <c:valAx>
        <c:axId val="122403456"/>
        <c:scaling>
          <c:orientation val="minMax"/>
        </c:scaling>
        <c:delete val="1"/>
        <c:axPos val="b"/>
        <c:numFmt formatCode="0%" sourceLinked="1"/>
        <c:tickLblPos val="none"/>
        <c:crossAx val="122401920"/>
        <c:crosses val="autoZero"/>
        <c:crossBetween val="between"/>
        <c:majorUnit val="0.5"/>
        <c:minorUnit val="2.0000000000000031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1"/>
          <c:y val="2.8776978417266237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gapWidth val="30"/>
        <c:overlap val="100"/>
        <c:axId val="122452608"/>
        <c:axId val="122466688"/>
      </c:barChart>
      <c:catAx>
        <c:axId val="122452608"/>
        <c:scaling>
          <c:orientation val="minMax"/>
        </c:scaling>
        <c:delete val="1"/>
        <c:axPos val="l"/>
        <c:tickLblPos val="none"/>
        <c:crossAx val="122466688"/>
        <c:crosses val="autoZero"/>
        <c:auto val="1"/>
        <c:lblAlgn val="ctr"/>
        <c:lblOffset val="100"/>
      </c:catAx>
      <c:valAx>
        <c:axId val="122466688"/>
        <c:scaling>
          <c:orientation val="minMax"/>
        </c:scaling>
        <c:delete val="1"/>
        <c:axPos val="b"/>
        <c:numFmt formatCode="0%" sourceLinked="1"/>
        <c:tickLblPos val="none"/>
        <c:crossAx val="122452608"/>
        <c:crosses val="autoZero"/>
        <c:crossBetween val="between"/>
        <c:majorUnit val="0.5"/>
        <c:minorUnit val="2.0000000000000031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dirty="0" smtClean="0"/>
              <a:t>Kön</a:t>
            </a:r>
            <a:endParaRPr lang="en-US" sz="1600" dirty="0"/>
          </a:p>
        </c:rich>
      </c:tx>
      <c:layout>
        <c:manualLayout>
          <c:xMode val="edge"/>
          <c:yMode val="edge"/>
          <c:x val="0.2211204610759834"/>
          <c:y val="1.1180994773985441E-2"/>
        </c:manualLayout>
      </c:layout>
    </c:title>
    <c:plotArea>
      <c:layout>
        <c:manualLayout>
          <c:layoutTarget val="inner"/>
          <c:xMode val="edge"/>
          <c:yMode val="edge"/>
          <c:x val="2.1787993156687918E-2"/>
          <c:y val="0.19172808877181621"/>
          <c:w val="0.5680962491377135"/>
          <c:h val="0.6333153146173459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Lbls>
            <c:dLbl>
              <c:idx val="0"/>
              <c:layout>
                <c:manualLayout>
                  <c:x val="-0.15794679667729136"/>
                  <c:y val="0.15270641701060741"/>
                </c:manualLayout>
              </c:layout>
              <c:spPr/>
              <c:txPr>
                <a:bodyPr/>
                <a:lstStyle/>
                <a:p>
                  <a:pPr>
                    <a:defRPr lang="en-US" sz="1100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3.5103500044027451E-2"/>
                  <c:y val="1.6771492160978153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Val val="1"/>
            <c:showLeaderLines val="1"/>
          </c:dLbls>
          <c:cat>
            <c:strRef>
              <c:f>Blad1!$A$2:$A$3</c:f>
              <c:strCache>
                <c:ptCount val="2"/>
                <c:pt idx="0">
                  <c:v>Man</c:v>
                </c:pt>
                <c:pt idx="1">
                  <c:v>Kvinna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0.26</c:v>
                </c:pt>
                <c:pt idx="1">
                  <c:v>0.74000000000000132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9681004347068978"/>
          <c:y val="0.34685998929442086"/>
          <c:w val="0.34570906108601307"/>
          <c:h val="0.26180519361609211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213"/>
          <c:y val="2.8776978417266254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gapWidth val="30"/>
        <c:overlap val="100"/>
        <c:axId val="122619392"/>
        <c:axId val="122620928"/>
      </c:barChart>
      <c:catAx>
        <c:axId val="122619392"/>
        <c:scaling>
          <c:orientation val="minMax"/>
        </c:scaling>
        <c:delete val="1"/>
        <c:axPos val="l"/>
        <c:tickLblPos val="none"/>
        <c:crossAx val="122620928"/>
        <c:crosses val="autoZero"/>
        <c:auto val="1"/>
        <c:lblAlgn val="ctr"/>
        <c:lblOffset val="100"/>
      </c:catAx>
      <c:valAx>
        <c:axId val="122620928"/>
        <c:scaling>
          <c:orientation val="minMax"/>
        </c:scaling>
        <c:delete val="1"/>
        <c:axPos val="b"/>
        <c:numFmt formatCode="0%" sourceLinked="1"/>
        <c:tickLblPos val="none"/>
        <c:crossAx val="122619392"/>
        <c:crosses val="autoZero"/>
        <c:crossBetween val="between"/>
        <c:majorUnit val="0.5"/>
        <c:minorUnit val="2.0000000000000039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543"/>
          <c:y val="2.87769784172663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gapWidth val="30"/>
        <c:overlap val="100"/>
        <c:axId val="121474048"/>
        <c:axId val="121496320"/>
      </c:barChart>
      <c:catAx>
        <c:axId val="121474048"/>
        <c:scaling>
          <c:orientation val="minMax"/>
        </c:scaling>
        <c:delete val="1"/>
        <c:axPos val="l"/>
        <c:tickLblPos val="none"/>
        <c:crossAx val="121496320"/>
        <c:crosses val="autoZero"/>
        <c:auto val="1"/>
        <c:lblAlgn val="ctr"/>
        <c:lblOffset val="100"/>
      </c:catAx>
      <c:valAx>
        <c:axId val="121496320"/>
        <c:scaling>
          <c:orientation val="minMax"/>
        </c:scaling>
        <c:delete val="1"/>
        <c:axPos val="b"/>
        <c:numFmt formatCode="0%" sourceLinked="1"/>
        <c:tickLblPos val="none"/>
        <c:crossAx val="12147404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7.9365079365079361E-2"/>
          <c:y val="6.7146282973621296E-2"/>
          <c:w val="0.75555555555555565"/>
          <c:h val="0.7458033573141504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gapWidth val="30"/>
        <c:axId val="122880000"/>
        <c:axId val="122881536"/>
      </c:barChart>
      <c:catAx>
        <c:axId val="122880000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2881536"/>
        <c:crosses val="autoZero"/>
        <c:auto val="1"/>
        <c:lblAlgn val="ctr"/>
        <c:lblOffset val="100"/>
        <c:tickLblSkip val="1"/>
        <c:tickMarkSkip val="1"/>
      </c:catAx>
      <c:valAx>
        <c:axId val="122881536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2880000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5.5155875299760029E-2"/>
          <c:w val="0.74761904761904974"/>
          <c:h val="0.757793764988009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99CC00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235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gapWidth val="30"/>
        <c:axId val="123007744"/>
        <c:axId val="123009280"/>
      </c:barChart>
      <c:catAx>
        <c:axId val="123007744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3009280"/>
        <c:crosses val="autoZero"/>
        <c:auto val="1"/>
        <c:lblAlgn val="ctr"/>
        <c:lblOffset val="100"/>
        <c:tickLblSkip val="1"/>
        <c:tickMarkSkip val="1"/>
      </c:catAx>
      <c:valAx>
        <c:axId val="123009280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3007744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526"/>
          <c:y val="2.8776978417266293E-2"/>
          <c:w val="0.69841269841269837"/>
          <c:h val="0.1870503597122309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gapWidth val="30"/>
        <c:overlap val="100"/>
        <c:axId val="122796672"/>
        <c:axId val="122806656"/>
      </c:barChart>
      <c:catAx>
        <c:axId val="122796672"/>
        <c:scaling>
          <c:orientation val="minMax"/>
        </c:scaling>
        <c:delete val="1"/>
        <c:axPos val="l"/>
        <c:tickLblPos val="none"/>
        <c:crossAx val="122806656"/>
        <c:crosses val="autoZero"/>
        <c:auto val="1"/>
        <c:lblAlgn val="ctr"/>
        <c:lblOffset val="100"/>
      </c:catAx>
      <c:valAx>
        <c:axId val="122806656"/>
        <c:scaling>
          <c:orientation val="minMax"/>
        </c:scaling>
        <c:delete val="1"/>
        <c:axPos val="b"/>
        <c:numFmt formatCode="0%" sourceLinked="1"/>
        <c:tickLblPos val="none"/>
        <c:crossAx val="122796672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659"/>
          <c:y val="2.8776978417266365E-2"/>
          <c:w val="0.69841269841269837"/>
          <c:h val="0.187050359712231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gapWidth val="30"/>
        <c:overlap val="100"/>
        <c:axId val="123090816"/>
        <c:axId val="123092352"/>
      </c:barChart>
      <c:catAx>
        <c:axId val="123090816"/>
        <c:scaling>
          <c:orientation val="minMax"/>
        </c:scaling>
        <c:delete val="1"/>
        <c:axPos val="l"/>
        <c:tickLblPos val="none"/>
        <c:crossAx val="123092352"/>
        <c:crosses val="autoZero"/>
        <c:auto val="1"/>
        <c:lblAlgn val="ctr"/>
        <c:lblOffset val="100"/>
      </c:catAx>
      <c:valAx>
        <c:axId val="123092352"/>
        <c:scaling>
          <c:orientation val="minMax"/>
        </c:scaling>
        <c:delete val="1"/>
        <c:axPos val="b"/>
        <c:numFmt formatCode="0%" sourceLinked="1"/>
        <c:tickLblPos val="none"/>
        <c:crossAx val="12309081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293E-2"/>
          <c:w val="0.60952380952381136"/>
          <c:h val="0.18465227817745838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Sheet1!$B$8:$B$8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Sheet1!$B$9:$B$9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gapWidth val="30"/>
        <c:overlap val="100"/>
        <c:axId val="123442304"/>
        <c:axId val="123443840"/>
      </c:barChart>
      <c:catAx>
        <c:axId val="123442304"/>
        <c:scaling>
          <c:orientation val="minMax"/>
        </c:scaling>
        <c:delete val="1"/>
        <c:axPos val="l"/>
        <c:numFmt formatCode="General" sourceLinked="1"/>
        <c:tickLblPos val="none"/>
        <c:crossAx val="123443840"/>
        <c:crosses val="autoZero"/>
        <c:auto val="1"/>
        <c:lblAlgn val="ctr"/>
        <c:lblOffset val="100"/>
      </c:catAx>
      <c:valAx>
        <c:axId val="123443840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3442304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327E-2"/>
          <c:w val="0.60952380952381202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Sheet1!$B$9:$B$9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gapWidth val="30"/>
        <c:overlap val="100"/>
        <c:axId val="123769600"/>
        <c:axId val="123771136"/>
      </c:barChart>
      <c:catAx>
        <c:axId val="123769600"/>
        <c:scaling>
          <c:orientation val="minMax"/>
        </c:scaling>
        <c:delete val="1"/>
        <c:axPos val="l"/>
        <c:tickLblPos val="none"/>
        <c:crossAx val="123771136"/>
        <c:crosses val="autoZero"/>
        <c:auto val="1"/>
        <c:lblAlgn val="ctr"/>
        <c:lblOffset val="100"/>
      </c:catAx>
      <c:valAx>
        <c:axId val="123771136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3769600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327E-2"/>
          <c:w val="0.60952380952381202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Sheet1!$B$8:$B$8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Sheet1!$B$9:$B$9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gapWidth val="30"/>
        <c:overlap val="100"/>
        <c:axId val="123883904"/>
        <c:axId val="123885440"/>
      </c:barChart>
      <c:catAx>
        <c:axId val="123883904"/>
        <c:scaling>
          <c:orientation val="minMax"/>
        </c:scaling>
        <c:delete val="1"/>
        <c:axPos val="l"/>
        <c:numFmt formatCode="General" sourceLinked="1"/>
        <c:tickLblPos val="none"/>
        <c:crossAx val="123885440"/>
        <c:crosses val="autoZero"/>
        <c:auto val="1"/>
        <c:lblAlgn val="ctr"/>
        <c:lblOffset val="100"/>
      </c:catAx>
      <c:valAx>
        <c:axId val="123885440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3883904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899E-2"/>
          <c:w val="0.74761904761904974"/>
          <c:h val="0.7505995203836949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99CC00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235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gapWidth val="30"/>
        <c:axId val="124088704"/>
        <c:axId val="124090240"/>
      </c:barChart>
      <c:catAx>
        <c:axId val="124088704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090240"/>
        <c:crosses val="autoZero"/>
        <c:auto val="1"/>
        <c:lblAlgn val="ctr"/>
        <c:lblOffset val="100"/>
        <c:tickLblSkip val="1"/>
        <c:tickMarkSkip val="1"/>
      </c:catAx>
      <c:valAx>
        <c:axId val="124090240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088704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b="1" i="0" u="none" strike="noStrike" baseline="0" dirty="0" smtClean="0"/>
              <a:t>Har du fått information om att du kan välja utförare av hemtjänsten (kommunal hemtjänst eller olika privata företag)? </a:t>
            </a:r>
            <a:endParaRPr lang="en-US" sz="1600" b="1" dirty="0"/>
          </a:p>
        </c:rich>
      </c:tx>
      <c:layout>
        <c:manualLayout>
          <c:xMode val="edge"/>
          <c:yMode val="edge"/>
          <c:x val="5.1505565661802692E-2"/>
          <c:y val="1.6432572593638981E-2"/>
        </c:manualLayout>
      </c:layout>
    </c:title>
    <c:plotArea>
      <c:layout>
        <c:manualLayout>
          <c:layoutTarget val="inner"/>
          <c:xMode val="edge"/>
          <c:yMode val="edge"/>
          <c:x val="0.1372794632240327"/>
          <c:y val="0.44039294550952457"/>
          <c:w val="0.4461514688132614"/>
          <c:h val="0.483781406673500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Pt>
            <c:idx val="3"/>
            <c:spPr>
              <a:solidFill>
                <a:schemeClr val="bg2"/>
              </a:solidFill>
            </c:spPr>
          </c:dPt>
          <c:dLbls>
            <c:dLbl>
              <c:idx val="0"/>
              <c:layout>
                <c:manualLayout>
                  <c:x val="-0.16638058188558408"/>
                  <c:y val="-6.8838893182132099E-2"/>
                </c:manualLayout>
              </c:layout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dirty="0" smtClean="0"/>
                      <a:t>21%</a:t>
                    </a:r>
                    <a:endParaRPr dirty="0"/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1.3136282204578459E-2"/>
                  <c:y val="1.6432572593638981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Val val="1"/>
            <c:showLeaderLines val="1"/>
          </c:dLbls>
          <c:cat>
            <c:strRef>
              <c:f>Blad1!$A$2:$A$5</c:f>
              <c:strCache>
                <c:ptCount val="4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  <c:pt idx="3">
                  <c:v>Ej svar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0.67000000000000048</c:v>
                </c:pt>
                <c:pt idx="1">
                  <c:v>0.21000000000000008</c:v>
                </c:pt>
                <c:pt idx="2">
                  <c:v>0.12000000000000002</c:v>
                </c:pt>
                <c:pt idx="3">
                  <c:v>0.11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5715051957513171"/>
          <c:y val="0.51931652143140228"/>
          <c:w val="0.18799855811201746"/>
          <c:h val="0.2820104411531138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5.7142857142857141E-2"/>
          <c:y val="4.5563549160671457E-2"/>
          <c:w val="0.89047619047619042"/>
          <c:h val="0.764988009592326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4712">
              <a:noFill/>
            </a:ln>
          </c:spPr>
          <c:dPt>
            <c:idx val="0"/>
            <c:spPr>
              <a:solidFill>
                <a:schemeClr val="accent6">
                  <a:lumMod val="50000"/>
                </a:schemeClr>
              </a:solidFill>
              <a:ln w="24712">
                <a:noFill/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w="24712">
                <a:noFill/>
              </a:ln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  <a:ln w="24712">
                <a:noFill/>
              </a:ln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ln w="24712">
                <a:noFill/>
              </a:ln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  <a:ln w="24712">
                <a:noFill/>
              </a:ln>
            </c:spPr>
          </c:dPt>
          <c:dPt>
            <c:idx val="9"/>
            <c:spPr>
              <a:solidFill>
                <a:schemeClr val="accent2">
                  <a:lumMod val="75000"/>
                </a:schemeClr>
              </a:solidFill>
              <a:ln w="24712">
                <a:noFill/>
              </a:ln>
            </c:spPr>
          </c:dPt>
          <c:dPt>
            <c:idx val="12"/>
            <c:spPr>
              <a:solidFill>
                <a:schemeClr val="accent6">
                  <a:lumMod val="50000"/>
                </a:schemeClr>
              </a:solidFill>
              <a:ln w="24712">
                <a:noFill/>
              </a:ln>
            </c:spPr>
          </c:dPt>
          <c:dPt>
            <c:idx val="13"/>
            <c:spPr>
              <a:solidFill>
                <a:schemeClr val="accent2">
                  <a:lumMod val="75000"/>
                </a:schemeClr>
              </a:solidFill>
              <a:ln w="24712">
                <a:noFill/>
              </a:ln>
            </c:spPr>
          </c:dPt>
          <c:dPt>
            <c:idx val="16"/>
            <c:spPr>
              <a:solidFill>
                <a:schemeClr val="accent6">
                  <a:lumMod val="50000"/>
                </a:schemeClr>
              </a:solidFill>
              <a:ln w="24712">
                <a:noFill/>
              </a:ln>
            </c:spPr>
          </c:dPt>
          <c:dPt>
            <c:idx val="17"/>
            <c:spPr>
              <a:solidFill>
                <a:schemeClr val="accent2">
                  <a:lumMod val="75000"/>
                </a:schemeClr>
              </a:solidFill>
              <a:ln w="24712">
                <a:noFill/>
              </a:ln>
            </c:spPr>
          </c:dPt>
          <c:dPt>
            <c:idx val="20"/>
            <c:spPr>
              <a:solidFill>
                <a:schemeClr val="accent6">
                  <a:lumMod val="50000"/>
                </a:schemeClr>
              </a:solidFill>
              <a:ln w="24712">
                <a:noFill/>
              </a:ln>
            </c:spPr>
          </c:dPt>
          <c:dPt>
            <c:idx val="21"/>
            <c:spPr>
              <a:solidFill>
                <a:schemeClr val="accent2">
                  <a:lumMod val="75000"/>
                </a:schemeClr>
              </a:solidFill>
              <a:ln w="24712">
                <a:noFill/>
              </a:ln>
            </c:spPr>
          </c:dPt>
          <c:dLbls>
            <c:spPr>
              <a:noFill/>
              <a:ln w="24712">
                <a:noFill/>
              </a:ln>
            </c:spPr>
            <c:txPr>
              <a:bodyPr/>
              <a:lstStyle/>
              <a:p>
                <a:pPr>
                  <a:defRPr sz="107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Sheet1!$A$2:$A$24</c:f>
              <c:numCache>
                <c:formatCode>General</c:formatCode>
                <c:ptCount val="23"/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8">
                  <c:v>24</c:v>
                </c:pt>
                <c:pt idx="9">
                  <c:v>20</c:v>
                </c:pt>
                <c:pt idx="10">
                  <c:v>17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6">
                  <c:v>19</c:v>
                </c:pt>
                <c:pt idx="17">
                  <c:v>22</c:v>
                </c:pt>
                <c:pt idx="18">
                  <c:v>23</c:v>
                </c:pt>
                <c:pt idx="20">
                  <c:v>43</c:v>
                </c:pt>
                <c:pt idx="21">
                  <c:v>43</c:v>
                </c:pt>
                <c:pt idx="22">
                  <c:v>46</c:v>
                </c:pt>
              </c:numCache>
            </c:numRef>
          </c:val>
        </c:ser>
        <c:gapWidth val="30"/>
        <c:axId val="124017664"/>
        <c:axId val="124019456"/>
      </c:barChart>
      <c:catAx>
        <c:axId val="124017664"/>
        <c:scaling>
          <c:orientation val="minMax"/>
        </c:scaling>
        <c:axPos val="l"/>
        <c:numFmt formatCode="General" sourceLinked="1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019456"/>
        <c:crosses val="autoZero"/>
        <c:auto val="1"/>
        <c:lblAlgn val="ctr"/>
        <c:lblOffset val="100"/>
        <c:tickLblSkip val="1"/>
        <c:tickMarkSkip val="1"/>
      </c:catAx>
      <c:valAx>
        <c:axId val="124019456"/>
        <c:scaling>
          <c:orientation val="minMax"/>
          <c:max val="100"/>
          <c:min val="0"/>
        </c:scaling>
        <c:axPos val="b"/>
        <c:numFmt formatCode="General" sourceLinked="1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017664"/>
        <c:crosses val="autoZero"/>
        <c:crossBetween val="between"/>
        <c:majorUnit val="20"/>
        <c:minorUnit val="0.21000000000000021"/>
      </c:valAx>
      <c:spPr>
        <a:noFill/>
        <a:ln w="247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5.2757793764988022E-2"/>
          <c:w val="0.74761904761904996"/>
          <c:h val="0.7601918465227856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8"/>
          <c:order val="8"/>
          <c:tx>
            <c:strRef>
              <c:f>Sheet1!$A$11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9"/>
          <c:order val="9"/>
          <c:tx>
            <c:strRef>
              <c:f>Sheet1!$A$12</c:f>
              <c:strCache>
                <c:ptCount val="1"/>
              </c:strCache>
            </c:strRef>
          </c:tx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</c:numCache>
            </c:numRef>
          </c:val>
        </c:ser>
        <c:ser>
          <c:idx val="10"/>
          <c:order val="10"/>
          <c:tx>
            <c:strRef>
              <c:f>Sheet1!$A$13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Sheet1!$B$13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11"/>
          <c:order val="11"/>
          <c:tx>
            <c:strRef>
              <c:f>Sheet1!$A$14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Sheet1!$B$14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2"/>
          <c:order val="12"/>
          <c:tx>
            <c:strRef>
              <c:f>Sheet1!$A$15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3"/>
          <c:order val="13"/>
          <c:tx>
            <c:strRef>
              <c:f>Sheet1!$A$16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gapWidth val="30"/>
        <c:axId val="124316672"/>
        <c:axId val="124326656"/>
      </c:barChart>
      <c:catAx>
        <c:axId val="124316672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326656"/>
        <c:crosses val="autoZero"/>
        <c:auto val="1"/>
        <c:lblAlgn val="ctr"/>
        <c:lblOffset val="100"/>
        <c:tickLblSkip val="1"/>
        <c:tickMarkSkip val="1"/>
      </c:catAx>
      <c:valAx>
        <c:axId val="124326656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316672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92E-2"/>
          <c:w val="0.74761904761904996"/>
          <c:h val="0.7505995203836951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gapWidth val="30"/>
        <c:axId val="124503936"/>
        <c:axId val="124505472"/>
      </c:barChart>
      <c:catAx>
        <c:axId val="124503936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505472"/>
        <c:crosses val="autoZero"/>
        <c:auto val="1"/>
        <c:lblAlgn val="ctr"/>
        <c:lblOffset val="100"/>
        <c:tickLblSkip val="1"/>
        <c:tickMarkSkip val="1"/>
      </c:catAx>
      <c:valAx>
        <c:axId val="124505472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503936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92E-2"/>
          <c:w val="0.74761904761904996"/>
          <c:h val="0.6594724220623501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gapWidth val="30"/>
        <c:axId val="124723968"/>
        <c:axId val="124725504"/>
      </c:barChart>
      <c:catAx>
        <c:axId val="124723968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725504"/>
        <c:crosses val="autoZero"/>
        <c:auto val="1"/>
        <c:lblAlgn val="ctr"/>
        <c:lblOffset val="100"/>
        <c:tickLblSkip val="1"/>
        <c:tickMarkSkip val="1"/>
      </c:catAx>
      <c:valAx>
        <c:axId val="124725504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723968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7.9365079365079361E-2"/>
          <c:y val="7.1942446043165464E-2"/>
          <c:w val="0.75555555555555565"/>
          <c:h val="0.6498800959232613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Totalt</c:v>
                </c:pt>
              </c:strCache>
            </c:strRef>
          </c:tx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gapWidth val="30"/>
        <c:axId val="124910976"/>
        <c:axId val="124798080"/>
      </c:barChart>
      <c:catAx>
        <c:axId val="124910976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798080"/>
        <c:crosses val="autoZero"/>
        <c:auto val="1"/>
        <c:lblAlgn val="ctr"/>
        <c:lblOffset val="100"/>
        <c:tickLblSkip val="1"/>
        <c:tickMarkSkip val="1"/>
      </c:catAx>
      <c:valAx>
        <c:axId val="124798080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910976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1098"/>
          <c:y val="2.8776978417266584E-2"/>
          <c:w val="0.69841269841269837"/>
          <c:h val="0.18705035971223269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42</c:v>
                </c:pt>
                <c:pt idx="1">
                  <c:v>41</c:v>
                </c:pt>
                <c:pt idx="2">
                  <c:v>38</c:v>
                </c:pt>
                <c:pt idx="3">
                  <c:v>39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37</c:v>
                </c:pt>
                <c:pt idx="1">
                  <c:v>44</c:v>
                </c:pt>
                <c:pt idx="2">
                  <c:v>53</c:v>
                </c:pt>
                <c:pt idx="3">
                  <c:v>49</c:v>
                </c:pt>
              </c:numCache>
            </c:numRef>
          </c:val>
        </c:ser>
        <c:gapWidth val="30"/>
        <c:overlap val="100"/>
        <c:axId val="127268736"/>
        <c:axId val="127270272"/>
      </c:barChart>
      <c:catAx>
        <c:axId val="127268736"/>
        <c:scaling>
          <c:orientation val="minMax"/>
        </c:scaling>
        <c:delete val="1"/>
        <c:axPos val="l"/>
        <c:numFmt formatCode="General" sourceLinked="1"/>
        <c:tickLblPos val="none"/>
        <c:crossAx val="127270272"/>
        <c:crosses val="autoZero"/>
        <c:auto val="1"/>
        <c:lblAlgn val="ctr"/>
        <c:lblOffset val="100"/>
      </c:catAx>
      <c:valAx>
        <c:axId val="127270272"/>
        <c:scaling>
          <c:orientation val="minMax"/>
        </c:scaling>
        <c:delete val="1"/>
        <c:axPos val="b"/>
        <c:numFmt formatCode="0%" sourceLinked="1"/>
        <c:tickLblPos val="none"/>
        <c:crossAx val="12726873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sv-SE" sz="1097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1126"/>
          <c:y val="2.8776978417266601E-2"/>
          <c:w val="0.69841269841269837"/>
          <c:h val="0.1870503597122327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38</c:v>
                </c:pt>
                <c:pt idx="1">
                  <c:v>38</c:v>
                </c:pt>
                <c:pt idx="2">
                  <c:v>37</c:v>
                </c:pt>
                <c:pt idx="3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43</c:v>
                </c:pt>
                <c:pt idx="1">
                  <c:v>44</c:v>
                </c:pt>
                <c:pt idx="2">
                  <c:v>49</c:v>
                </c:pt>
                <c:pt idx="3">
                  <c:v>47</c:v>
                </c:pt>
              </c:numCache>
            </c:numRef>
          </c:val>
        </c:ser>
        <c:gapWidth val="30"/>
        <c:overlap val="100"/>
        <c:axId val="127303040"/>
        <c:axId val="127317120"/>
      </c:barChart>
      <c:catAx>
        <c:axId val="127303040"/>
        <c:scaling>
          <c:orientation val="minMax"/>
        </c:scaling>
        <c:delete val="1"/>
        <c:axPos val="l"/>
        <c:numFmt formatCode="General" sourceLinked="1"/>
        <c:tickLblPos val="none"/>
        <c:crossAx val="127317120"/>
        <c:crosses val="autoZero"/>
        <c:auto val="1"/>
        <c:lblAlgn val="ctr"/>
        <c:lblOffset val="100"/>
      </c:catAx>
      <c:valAx>
        <c:axId val="127317120"/>
        <c:scaling>
          <c:orientation val="minMax"/>
        </c:scaling>
        <c:delete val="1"/>
        <c:axPos val="b"/>
        <c:numFmt formatCode="0%" sourceLinked="1"/>
        <c:tickLblPos val="none"/>
        <c:crossAx val="12730304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sv-SE" sz="1097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317460317460493"/>
          <c:y val="2.8776978417266279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40</c:v>
                </c:pt>
                <c:pt idx="1">
                  <c:v>35</c:v>
                </c:pt>
                <c:pt idx="2">
                  <c:v>30</c:v>
                </c:pt>
                <c:pt idx="3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49</c:v>
                </c:pt>
                <c:pt idx="1">
                  <c:v>58</c:v>
                </c:pt>
                <c:pt idx="2">
                  <c:v>64</c:v>
                </c:pt>
                <c:pt idx="3">
                  <c:v>61</c:v>
                </c:pt>
              </c:numCache>
            </c:numRef>
          </c:val>
        </c:ser>
        <c:gapWidth val="30"/>
        <c:overlap val="100"/>
        <c:axId val="127672704"/>
        <c:axId val="127674240"/>
      </c:barChart>
      <c:catAx>
        <c:axId val="127672704"/>
        <c:scaling>
          <c:orientation val="minMax"/>
        </c:scaling>
        <c:delete val="1"/>
        <c:axPos val="l"/>
        <c:tickLblPos val="none"/>
        <c:crossAx val="127674240"/>
        <c:crosses val="autoZero"/>
        <c:auto val="1"/>
        <c:lblAlgn val="ctr"/>
        <c:lblOffset val="100"/>
      </c:catAx>
      <c:valAx>
        <c:axId val="127674240"/>
        <c:scaling>
          <c:orientation val="minMax"/>
        </c:scaling>
        <c:delete val="1"/>
        <c:axPos val="b"/>
        <c:numFmt formatCode="0%" sourceLinked="1"/>
        <c:tickLblPos val="none"/>
        <c:crossAx val="12767270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35"/>
          <c:y val="2.8776978417266404E-2"/>
          <c:w val="0.70000000000000062"/>
          <c:h val="0.1839966154992462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47</c:v>
                </c:pt>
                <c:pt idx="1">
                  <c:v>47</c:v>
                </c:pt>
                <c:pt idx="2">
                  <c:v>48</c:v>
                </c:pt>
                <c:pt idx="3">
                  <c:v>48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31</c:v>
                </c:pt>
                <c:pt idx="1">
                  <c:v>36</c:v>
                </c:pt>
                <c:pt idx="2">
                  <c:v>40</c:v>
                </c:pt>
                <c:pt idx="3">
                  <c:v>38</c:v>
                </c:pt>
              </c:numCache>
            </c:numRef>
          </c:val>
        </c:ser>
        <c:gapWidth val="30"/>
        <c:overlap val="100"/>
        <c:axId val="127739776"/>
        <c:axId val="127741312"/>
      </c:barChart>
      <c:catAx>
        <c:axId val="127739776"/>
        <c:scaling>
          <c:orientation val="minMax"/>
        </c:scaling>
        <c:delete val="1"/>
        <c:axPos val="l"/>
        <c:tickLblPos val="none"/>
        <c:crossAx val="127741312"/>
        <c:crosses val="autoZero"/>
        <c:auto val="1"/>
        <c:lblAlgn val="ctr"/>
        <c:lblOffset val="100"/>
      </c:catAx>
      <c:valAx>
        <c:axId val="127741312"/>
        <c:scaling>
          <c:orientation val="minMax"/>
        </c:scaling>
        <c:delete val="1"/>
        <c:axPos val="b"/>
        <c:numFmt formatCode="0%" sourceLinked="1"/>
        <c:tickLblPos val="none"/>
        <c:crossAx val="12773977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559"/>
          <c:y val="2.877697841726631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26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34</c:v>
                </c:pt>
                <c:pt idx="1">
                  <c:v>40</c:v>
                </c:pt>
                <c:pt idx="2">
                  <c:v>42</c:v>
                </c:pt>
                <c:pt idx="3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24</c:v>
                </c:pt>
                <c:pt idx="1">
                  <c:v>31</c:v>
                </c:pt>
                <c:pt idx="2">
                  <c:v>38</c:v>
                </c:pt>
                <c:pt idx="3">
                  <c:v>35</c:v>
                </c:pt>
              </c:numCache>
            </c:numRef>
          </c:val>
        </c:ser>
        <c:gapWidth val="30"/>
        <c:overlap val="100"/>
        <c:axId val="127827328"/>
        <c:axId val="127845504"/>
      </c:barChart>
      <c:catAx>
        <c:axId val="127827328"/>
        <c:scaling>
          <c:orientation val="minMax"/>
        </c:scaling>
        <c:delete val="1"/>
        <c:axPos val="l"/>
        <c:tickLblPos val="none"/>
        <c:crossAx val="127845504"/>
        <c:crosses val="autoZero"/>
        <c:auto val="1"/>
        <c:lblAlgn val="ctr"/>
        <c:lblOffset val="100"/>
      </c:catAx>
      <c:valAx>
        <c:axId val="127845504"/>
        <c:scaling>
          <c:orientation val="minMax"/>
        </c:scaling>
        <c:delete val="1"/>
        <c:axPos val="b"/>
        <c:numFmt formatCode="0%" sourceLinked="1"/>
        <c:tickLblPos val="none"/>
        <c:crossAx val="12782732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dirty="0" smtClean="0"/>
              <a:t>Ålder</a:t>
            </a:r>
            <a:endParaRPr lang="en-US" sz="1600" dirty="0"/>
          </a:p>
        </c:rich>
      </c:tx>
      <c:layout>
        <c:manualLayout>
          <c:xMode val="edge"/>
          <c:yMode val="edge"/>
          <c:x val="0.21109088963483286"/>
          <c:y val="0"/>
        </c:manualLayout>
      </c:layout>
    </c:title>
    <c:plotArea>
      <c:layout>
        <c:manualLayout>
          <c:layoutTarget val="inner"/>
          <c:xMode val="edge"/>
          <c:yMode val="edge"/>
          <c:x val="2.1787993156687918E-2"/>
          <c:y val="0.19172808877181621"/>
          <c:w val="0.5680962491377135"/>
          <c:h val="0.6333153146173459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5FD75F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4.0118285764602753E-2"/>
                  <c:y val="0.12299094251383989"/>
                </c:manualLayout>
              </c:layout>
              <c:spPr/>
              <c:txPr>
                <a:bodyPr/>
                <a:lstStyle/>
                <a:p>
                  <a:pPr>
                    <a:defRPr lang="en-US" sz="1100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1.0029571441150787E-2"/>
                  <c:y val="3.3542984321956307E-2"/>
                </c:manualLayout>
              </c:layout>
              <c:dLblPos val="inEnd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22%</a:t>
                    </a:r>
                    <a:endParaRPr/>
                  </a:p>
                </c:rich>
              </c:tx>
              <c:dLblPos val="inEnd"/>
              <c:showPercent val="1"/>
            </c:dLbl>
            <c:dLbl>
              <c:idx val="3"/>
              <c:layout>
                <c:manualLayout>
                  <c:x val="5.0147857205753476E-3"/>
                  <c:y val="-2.7952486934963588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50%</a:t>
                    </a:r>
                    <a:endParaRPr dirty="0"/>
                  </a:p>
                </c:rich>
              </c:tx>
              <c:dLblPos val="inEnd"/>
              <c:showPercent val="1"/>
            </c:dLbl>
            <c:dLbl>
              <c:idx val="5"/>
              <c:layout>
                <c:manualLayout>
                  <c:x val="1.4319779854855517E-2"/>
                  <c:y val="6.7115461819103897E-2"/>
                </c:manualLayout>
              </c:layout>
              <c:spPr/>
              <c:txPr>
                <a:bodyPr/>
                <a:lstStyle/>
                <a:p>
                  <a:pPr>
                    <a:defRPr lang="en-US" sz="1100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bestFit"/>
              <c:showPercent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Percent val="1"/>
          </c:dLbls>
          <c:cat>
            <c:strRef>
              <c:f>Blad1!$A$2:$A$7</c:f>
              <c:strCache>
                <c:ptCount val="6"/>
                <c:pt idx="0">
                  <c:v>-70</c:v>
                </c:pt>
                <c:pt idx="1">
                  <c:v>71-80</c:v>
                </c:pt>
                <c:pt idx="2">
                  <c:v>81-85</c:v>
                </c:pt>
                <c:pt idx="3">
                  <c:v>86-90</c:v>
                </c:pt>
                <c:pt idx="4">
                  <c:v>91-</c:v>
                </c:pt>
                <c:pt idx="5">
                  <c:v>Ej svar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6.0000000000000026E-2</c:v>
                </c:pt>
                <c:pt idx="1">
                  <c:v>0.21000000000000008</c:v>
                </c:pt>
                <c:pt idx="2">
                  <c:v>0.22</c:v>
                </c:pt>
                <c:pt idx="3">
                  <c:v>0.29000000000000015</c:v>
                </c:pt>
                <c:pt idx="4">
                  <c:v>0.22</c:v>
                </c:pt>
                <c:pt idx="5">
                  <c:v>2.0000000000000011E-2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2689875779414606"/>
          <c:y val="0.24064053894155588"/>
          <c:w val="0.34570906108601307"/>
          <c:h val="0.52455857080474699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158730158730263"/>
          <c:y val="2.877697841726631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38</c:v>
                </c:pt>
                <c:pt idx="1">
                  <c:v>37</c:v>
                </c:pt>
                <c:pt idx="2">
                  <c:v>33</c:v>
                </c:pt>
                <c:pt idx="3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49</c:v>
                </c:pt>
                <c:pt idx="3">
                  <c:v>46</c:v>
                </c:pt>
              </c:numCache>
            </c:numRef>
          </c:val>
        </c:ser>
        <c:gapWidth val="30"/>
        <c:overlap val="100"/>
        <c:axId val="127966592"/>
        <c:axId val="127976576"/>
      </c:barChart>
      <c:catAx>
        <c:axId val="127966592"/>
        <c:scaling>
          <c:orientation val="minMax"/>
        </c:scaling>
        <c:delete val="1"/>
        <c:axPos val="l"/>
        <c:tickLblPos val="none"/>
        <c:crossAx val="127976576"/>
        <c:crosses val="autoZero"/>
        <c:auto val="1"/>
        <c:lblAlgn val="ctr"/>
        <c:lblOffset val="100"/>
      </c:catAx>
      <c:valAx>
        <c:axId val="127976576"/>
        <c:scaling>
          <c:orientation val="minMax"/>
        </c:scaling>
        <c:delete val="1"/>
        <c:axPos val="b"/>
        <c:numFmt formatCode="0%" sourceLinked="1"/>
        <c:tickLblPos val="none"/>
        <c:crossAx val="127966592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793"/>
          <c:y val="2.8776978417266428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43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29</c:v>
                </c:pt>
                <c:pt idx="1">
                  <c:v>36</c:v>
                </c:pt>
                <c:pt idx="2">
                  <c:v>41</c:v>
                </c:pt>
                <c:pt idx="3">
                  <c:v>39</c:v>
                </c:pt>
              </c:numCache>
            </c:numRef>
          </c:val>
        </c:ser>
        <c:gapWidth val="30"/>
        <c:overlap val="100"/>
        <c:axId val="128079360"/>
        <c:axId val="128080896"/>
      </c:barChart>
      <c:catAx>
        <c:axId val="128079360"/>
        <c:scaling>
          <c:orientation val="minMax"/>
        </c:scaling>
        <c:delete val="1"/>
        <c:axPos val="l"/>
        <c:tickLblPos val="none"/>
        <c:crossAx val="128080896"/>
        <c:crosses val="autoZero"/>
        <c:auto val="1"/>
        <c:lblAlgn val="ctr"/>
        <c:lblOffset val="100"/>
      </c:catAx>
      <c:valAx>
        <c:axId val="128080896"/>
        <c:scaling>
          <c:orientation val="minMax"/>
        </c:scaling>
        <c:delete val="1"/>
        <c:axPos val="b"/>
        <c:numFmt formatCode="0%" sourceLinked="1"/>
        <c:tickLblPos val="none"/>
        <c:crossAx val="12807936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158730158730446"/>
          <c:y val="2.8776978417266525E-2"/>
          <c:w val="0.70000000000000062"/>
          <c:h val="0.1839966154992468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35</c:v>
                </c:pt>
                <c:pt idx="1">
                  <c:v>35</c:v>
                </c:pt>
                <c:pt idx="2">
                  <c:v>30</c:v>
                </c:pt>
                <c:pt idx="3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 med annan</c:v>
                </c:pt>
                <c:pt idx="2">
                  <c:v>Besvarat enkäten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50</c:v>
                </c:pt>
                <c:pt idx="1">
                  <c:v>56</c:v>
                </c:pt>
                <c:pt idx="2">
                  <c:v>61</c:v>
                </c:pt>
                <c:pt idx="3">
                  <c:v>59</c:v>
                </c:pt>
              </c:numCache>
            </c:numRef>
          </c:val>
        </c:ser>
        <c:gapWidth val="30"/>
        <c:overlap val="100"/>
        <c:axId val="128216064"/>
        <c:axId val="128250624"/>
      </c:barChart>
      <c:catAx>
        <c:axId val="128216064"/>
        <c:scaling>
          <c:orientation val="minMax"/>
        </c:scaling>
        <c:delete val="1"/>
        <c:axPos val="l"/>
        <c:tickLblPos val="none"/>
        <c:crossAx val="128250624"/>
        <c:crosses val="autoZero"/>
        <c:auto val="1"/>
        <c:lblAlgn val="ctr"/>
        <c:lblOffset val="100"/>
      </c:catAx>
      <c:valAx>
        <c:axId val="128250624"/>
        <c:scaling>
          <c:orientation val="minMax"/>
        </c:scaling>
        <c:delete val="1"/>
        <c:axPos val="b"/>
        <c:numFmt formatCode="0%" sourceLinked="1"/>
        <c:tickLblPos val="none"/>
        <c:crossAx val="12821606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317460317460593"/>
          <c:y val="2.8776978417266327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18</c:v>
                </c:pt>
                <c:pt idx="1">
                  <c:v>13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35</c:v>
                </c:pt>
                <c:pt idx="1">
                  <c:v>32</c:v>
                </c:pt>
                <c:pt idx="2">
                  <c:v>35</c:v>
                </c:pt>
                <c:pt idx="3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28</c:v>
                </c:pt>
                <c:pt idx="1">
                  <c:v>39</c:v>
                </c:pt>
                <c:pt idx="2">
                  <c:v>42</c:v>
                </c:pt>
                <c:pt idx="3">
                  <c:v>40</c:v>
                </c:pt>
              </c:numCache>
            </c:numRef>
          </c:val>
        </c:ser>
        <c:gapWidth val="30"/>
        <c:overlap val="100"/>
        <c:axId val="128527744"/>
        <c:axId val="128541824"/>
      </c:barChart>
      <c:catAx>
        <c:axId val="128527744"/>
        <c:scaling>
          <c:orientation val="minMax"/>
        </c:scaling>
        <c:delete val="1"/>
        <c:axPos val="l"/>
        <c:tickLblPos val="none"/>
        <c:crossAx val="128541824"/>
        <c:crosses val="autoZero"/>
        <c:auto val="1"/>
        <c:lblAlgn val="ctr"/>
        <c:lblOffset val="100"/>
      </c:catAx>
      <c:valAx>
        <c:axId val="128541824"/>
        <c:scaling>
          <c:orientation val="minMax"/>
        </c:scaling>
        <c:delete val="1"/>
        <c:axPos val="b"/>
        <c:numFmt formatCode="0%" sourceLinked="1"/>
        <c:tickLblPos val="none"/>
        <c:crossAx val="12852774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07"/>
          <c:y val="2.8776978417266365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20</c:v>
                </c:pt>
                <c:pt idx="1">
                  <c:v>14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47</c:v>
                </c:pt>
                <c:pt idx="1">
                  <c:v>40</c:v>
                </c:pt>
                <c:pt idx="2">
                  <c:v>44</c:v>
                </c:pt>
                <c:pt idx="3">
                  <c:v>43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22</c:v>
                </c:pt>
                <c:pt idx="1">
                  <c:v>33</c:v>
                </c:pt>
                <c:pt idx="2">
                  <c:v>35</c:v>
                </c:pt>
                <c:pt idx="3">
                  <c:v>34</c:v>
                </c:pt>
              </c:numCache>
            </c:numRef>
          </c:val>
        </c:ser>
        <c:gapWidth val="30"/>
        <c:overlap val="100"/>
        <c:axId val="128619648"/>
        <c:axId val="128621184"/>
      </c:barChart>
      <c:catAx>
        <c:axId val="128619648"/>
        <c:scaling>
          <c:orientation val="minMax"/>
        </c:scaling>
        <c:delete val="1"/>
        <c:axPos val="l"/>
        <c:tickLblPos val="none"/>
        <c:crossAx val="128621184"/>
        <c:crosses val="autoZero"/>
        <c:auto val="1"/>
        <c:lblAlgn val="ctr"/>
        <c:lblOffset val="100"/>
      </c:catAx>
      <c:valAx>
        <c:axId val="128621184"/>
        <c:scaling>
          <c:orientation val="minMax"/>
        </c:scaling>
        <c:delete val="1"/>
        <c:axPos val="b"/>
        <c:numFmt formatCode="0%" sourceLinked="1"/>
        <c:tickLblPos val="none"/>
        <c:crossAx val="12861964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18"/>
          <c:y val="2.8776978417266383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22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29</c:v>
                </c:pt>
                <c:pt idx="1">
                  <c:v>32</c:v>
                </c:pt>
                <c:pt idx="2">
                  <c:v>34</c:v>
                </c:pt>
                <c:pt idx="3">
                  <c:v>33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25</c:v>
                </c:pt>
                <c:pt idx="1">
                  <c:v>34</c:v>
                </c:pt>
                <c:pt idx="2">
                  <c:v>39</c:v>
                </c:pt>
                <c:pt idx="3">
                  <c:v>37</c:v>
                </c:pt>
              </c:numCache>
            </c:numRef>
          </c:val>
        </c:ser>
        <c:gapWidth val="30"/>
        <c:overlap val="100"/>
        <c:axId val="128678528"/>
        <c:axId val="128704896"/>
      </c:barChart>
      <c:catAx>
        <c:axId val="128678528"/>
        <c:scaling>
          <c:orientation val="minMax"/>
        </c:scaling>
        <c:delete val="1"/>
        <c:axPos val="l"/>
        <c:tickLblPos val="none"/>
        <c:crossAx val="128704896"/>
        <c:crosses val="autoZero"/>
        <c:auto val="1"/>
        <c:lblAlgn val="ctr"/>
        <c:lblOffset val="100"/>
      </c:catAx>
      <c:valAx>
        <c:axId val="128704896"/>
        <c:scaling>
          <c:orientation val="minMax"/>
        </c:scaling>
        <c:delete val="1"/>
        <c:axPos val="b"/>
        <c:numFmt formatCode="0%" sourceLinked="1"/>
        <c:tickLblPos val="none"/>
        <c:crossAx val="12867852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7.9365079365079361E-2"/>
          <c:y val="6.7146282973621324E-2"/>
          <c:w val="0.75555555555555565"/>
          <c:h val="0.7458033573141508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gapWidth val="30"/>
        <c:axId val="128844544"/>
        <c:axId val="128846080"/>
      </c:barChart>
      <c:catAx>
        <c:axId val="128844544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8846080"/>
        <c:crosses val="autoZero"/>
        <c:auto val="1"/>
        <c:lblAlgn val="ctr"/>
        <c:lblOffset val="100"/>
        <c:tickLblSkip val="1"/>
        <c:tickMarkSkip val="1"/>
      </c:catAx>
      <c:valAx>
        <c:axId val="128846080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8844544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5.5155875299760009E-2"/>
          <c:w val="0.74761904761904996"/>
          <c:h val="0.757793764988009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4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Sheet1!$B$13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Sheet1!$B$14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Sheet1!$B$15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gapWidth val="30"/>
        <c:axId val="128951424"/>
        <c:axId val="128952960"/>
      </c:barChart>
      <c:catAx>
        <c:axId val="128951424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8952960"/>
        <c:crosses val="autoZero"/>
        <c:auto val="1"/>
        <c:lblAlgn val="ctr"/>
        <c:lblOffset val="100"/>
        <c:tickLblSkip val="1"/>
        <c:tickMarkSkip val="1"/>
      </c:catAx>
      <c:valAx>
        <c:axId val="128952960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8951424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1153"/>
          <c:y val="2.8776978417266612E-2"/>
          <c:w val="0.69841269841269837"/>
          <c:h val="0.18705035971223288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23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52</c:v>
                </c:pt>
                <c:pt idx="1">
                  <c:v>45</c:v>
                </c:pt>
                <c:pt idx="2">
                  <c:v>45</c:v>
                </c:pt>
                <c:pt idx="3">
                  <c:v>46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14</c:v>
                </c:pt>
                <c:pt idx="1">
                  <c:v>29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</c:ser>
        <c:gapWidth val="30"/>
        <c:overlap val="100"/>
        <c:axId val="129293696"/>
        <c:axId val="128779392"/>
      </c:barChart>
      <c:catAx>
        <c:axId val="129293696"/>
        <c:scaling>
          <c:orientation val="minMax"/>
        </c:scaling>
        <c:delete val="1"/>
        <c:axPos val="l"/>
        <c:numFmt formatCode="General" sourceLinked="1"/>
        <c:tickLblPos val="none"/>
        <c:crossAx val="128779392"/>
        <c:crosses val="autoZero"/>
        <c:auto val="1"/>
        <c:lblAlgn val="ctr"/>
        <c:lblOffset val="100"/>
      </c:catAx>
      <c:valAx>
        <c:axId val="128779392"/>
        <c:scaling>
          <c:orientation val="minMax"/>
        </c:scaling>
        <c:delete val="1"/>
        <c:axPos val="b"/>
        <c:numFmt formatCode="0%" sourceLinked="1"/>
        <c:tickLblPos val="none"/>
        <c:crossAx val="12929369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sv-SE" sz="1097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1187"/>
          <c:y val="2.8776978417266619E-2"/>
          <c:w val="0.69841269841269837"/>
          <c:h val="0.1870503597122329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23</c:v>
                </c:pt>
                <c:pt idx="1">
                  <c:v>14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18</c:v>
                </c:pt>
                <c:pt idx="1">
                  <c:v>13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31</c:v>
                </c:pt>
                <c:pt idx="1">
                  <c:v>29</c:v>
                </c:pt>
                <c:pt idx="2">
                  <c:v>34</c:v>
                </c:pt>
                <c:pt idx="3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gapWidth val="30"/>
        <c:overlap val="100"/>
        <c:axId val="129340544"/>
        <c:axId val="129342080"/>
      </c:barChart>
      <c:catAx>
        <c:axId val="129340544"/>
        <c:scaling>
          <c:orientation val="minMax"/>
        </c:scaling>
        <c:delete val="1"/>
        <c:axPos val="l"/>
        <c:numFmt formatCode="General" sourceLinked="1"/>
        <c:tickLblPos val="none"/>
        <c:crossAx val="129342080"/>
        <c:crosses val="autoZero"/>
        <c:auto val="1"/>
        <c:lblAlgn val="ctr"/>
        <c:lblOffset val="100"/>
      </c:catAx>
      <c:valAx>
        <c:axId val="129342080"/>
        <c:scaling>
          <c:orientation val="minMax"/>
        </c:scaling>
        <c:delete val="1"/>
        <c:axPos val="b"/>
        <c:numFmt formatCode="0%" sourceLinked="1"/>
        <c:tickLblPos val="none"/>
        <c:crossAx val="12934054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sv-SE" sz="1097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dirty="0" smtClean="0"/>
              <a:t>Regiform</a:t>
            </a:r>
            <a:endParaRPr lang="en-US" sz="1600" dirty="0"/>
          </a:p>
        </c:rich>
      </c:tx>
      <c:layout>
        <c:manualLayout>
          <c:xMode val="edge"/>
          <c:yMode val="edge"/>
          <c:x val="0.15326223545582873"/>
          <c:y val="0"/>
        </c:manualLayout>
      </c:layout>
    </c:title>
    <c:plotArea>
      <c:layout>
        <c:manualLayout>
          <c:layoutTarget val="inner"/>
          <c:xMode val="edge"/>
          <c:yMode val="edge"/>
          <c:x val="2.1787993156687918E-2"/>
          <c:y val="0.19172808877181621"/>
          <c:w val="0.53608671779129757"/>
          <c:h val="0.71650823515504969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9471224890644723"/>
                  <c:y val="2.434446162913682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03500044027451E-2"/>
                  <c:y val="1.6771492160978153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1.8720311906929101E-2"/>
                  <c:y val="0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Val val="1"/>
            <c:showLeaderLines val="1"/>
          </c:dLbls>
          <c:cat>
            <c:strRef>
              <c:f>Blad1!$A$2:$A$3</c:f>
              <c:strCache>
                <c:ptCount val="2"/>
                <c:pt idx="0">
                  <c:v>Kommunal regi</c:v>
                </c:pt>
                <c:pt idx="1">
                  <c:v>Privat regi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0.42000000000000032</c:v>
                </c:pt>
                <c:pt idx="1">
                  <c:v>0.58000000000000007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834391571437515"/>
          <c:y val="0.32183953174127988"/>
          <c:w val="0.38582734685061837"/>
          <c:h val="0.45731130763668731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393E-2"/>
          <c:w val="0.60952380952381291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18</c:v>
                </c:pt>
                <c:pt idx="1">
                  <c:v>17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33</c:v>
                </c:pt>
                <c:pt idx="3">
                  <c:v>29</c:v>
                </c:pt>
              </c:numCache>
            </c:numRef>
          </c:val>
        </c:ser>
        <c:gapWidth val="30"/>
        <c:overlap val="100"/>
        <c:axId val="129531264"/>
        <c:axId val="129545344"/>
      </c:barChart>
      <c:catAx>
        <c:axId val="129531264"/>
        <c:scaling>
          <c:orientation val="minMax"/>
        </c:scaling>
        <c:delete val="1"/>
        <c:axPos val="l"/>
        <c:tickLblPos val="none"/>
        <c:crossAx val="129545344"/>
        <c:crosses val="autoZero"/>
        <c:auto val="1"/>
        <c:lblAlgn val="ctr"/>
        <c:lblOffset val="100"/>
      </c:catAx>
      <c:valAx>
        <c:axId val="129545344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9531264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21E-2"/>
          <c:w val="0.60952380952381335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13</c:v>
                </c:pt>
                <c:pt idx="3">
                  <c:v>14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16</c:v>
                </c:pt>
                <c:pt idx="3">
                  <c:v>17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30</c:v>
                </c:pt>
                <c:pt idx="3">
                  <c:v>27</c:v>
                </c:pt>
              </c:numCache>
            </c:numRef>
          </c:val>
        </c:ser>
        <c:gapWidth val="30"/>
        <c:overlap val="100"/>
        <c:axId val="129697664"/>
        <c:axId val="129699200"/>
      </c:barChart>
      <c:catAx>
        <c:axId val="129697664"/>
        <c:scaling>
          <c:orientation val="minMax"/>
        </c:scaling>
        <c:delete val="1"/>
        <c:axPos val="l"/>
        <c:tickLblPos val="none"/>
        <c:crossAx val="129699200"/>
        <c:crosses val="autoZero"/>
        <c:auto val="1"/>
        <c:lblAlgn val="ctr"/>
        <c:lblOffset val="100"/>
      </c:catAx>
      <c:valAx>
        <c:axId val="129699200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9697664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38E-2"/>
          <c:w val="0.60952380952381369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15</c:v>
                </c:pt>
                <c:pt idx="1">
                  <c:v>18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gapWidth val="30"/>
        <c:overlap val="100"/>
        <c:axId val="129921408"/>
        <c:axId val="129922944"/>
      </c:barChart>
      <c:catAx>
        <c:axId val="129921408"/>
        <c:scaling>
          <c:orientation val="minMax"/>
        </c:scaling>
        <c:delete val="1"/>
        <c:axPos val="l"/>
        <c:tickLblPos val="none"/>
        <c:crossAx val="129922944"/>
        <c:crosses val="autoZero"/>
        <c:auto val="1"/>
        <c:lblAlgn val="ctr"/>
        <c:lblOffset val="100"/>
      </c:catAx>
      <c:valAx>
        <c:axId val="129922944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9921408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92E-2"/>
          <c:w val="0.74761904761904996"/>
          <c:h val="0.7505995203836951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4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Sheet1!$B$13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gapWidth val="30"/>
        <c:axId val="130321792"/>
        <c:axId val="130360448"/>
      </c:barChart>
      <c:catAx>
        <c:axId val="130321792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360448"/>
        <c:crosses val="autoZero"/>
        <c:auto val="1"/>
        <c:lblAlgn val="ctr"/>
        <c:lblOffset val="100"/>
        <c:tickLblSkip val="1"/>
        <c:tickMarkSkip val="1"/>
      </c:catAx>
      <c:valAx>
        <c:axId val="130360448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321792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5.7142857142857141E-2"/>
          <c:y val="4.5563549160671457E-2"/>
          <c:w val="0.89047619047619042"/>
          <c:h val="0.764988009592326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  <a:ln w="24712">
              <a:noFill/>
            </a:ln>
          </c:spPr>
          <c:dLbls>
            <c:spPr>
              <a:noFill/>
              <a:ln w="24712">
                <a:noFill/>
              </a:ln>
            </c:spPr>
            <c:txPr>
              <a:bodyPr/>
              <a:lstStyle/>
              <a:p>
                <a:pPr>
                  <a:defRPr sz="107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</c:v>
                </c:pt>
                <c:pt idx="2">
                  <c:v>5</c:v>
                </c:pt>
                <c:pt idx="4">
                  <c:v>19</c:v>
                </c:pt>
                <c:pt idx="6">
                  <c:v>28</c:v>
                </c:pt>
                <c:pt idx="8">
                  <c:v>25</c:v>
                </c:pt>
                <c:pt idx="10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070" b="0"/>
                </a:pPr>
                <a:endParaRPr lang="sv-SE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</c:v>
                </c:pt>
                <c:pt idx="2">
                  <c:v>2</c:v>
                </c:pt>
                <c:pt idx="4">
                  <c:v>17</c:v>
                </c:pt>
                <c:pt idx="6">
                  <c:v>9</c:v>
                </c:pt>
                <c:pt idx="8">
                  <c:v>42</c:v>
                </c:pt>
                <c:pt idx="10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070" b="0"/>
                </a:pPr>
                <a:endParaRPr lang="sv-SE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7</c:v>
                </c:pt>
                <c:pt idx="2">
                  <c:v>2</c:v>
                </c:pt>
                <c:pt idx="4">
                  <c:v>17</c:v>
                </c:pt>
                <c:pt idx="6">
                  <c:v>1</c:v>
                </c:pt>
                <c:pt idx="8">
                  <c:v>14</c:v>
                </c:pt>
                <c:pt idx="10">
                  <c:v>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070" b="0"/>
                </a:pPr>
                <a:endParaRPr lang="sv-SE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7</c:v>
                </c:pt>
                <c:pt idx="2">
                  <c:v>2</c:v>
                </c:pt>
                <c:pt idx="4">
                  <c:v>17</c:v>
                </c:pt>
                <c:pt idx="6">
                  <c:v>5</c:v>
                </c:pt>
                <c:pt idx="8">
                  <c:v>23</c:v>
                </c:pt>
                <c:pt idx="10">
                  <c:v>46</c:v>
                </c:pt>
              </c:numCache>
            </c:numRef>
          </c:val>
        </c:ser>
        <c:gapWidth val="30"/>
        <c:axId val="130265472"/>
        <c:axId val="130267008"/>
      </c:barChart>
      <c:catAx>
        <c:axId val="130265472"/>
        <c:scaling>
          <c:orientation val="minMax"/>
        </c:scaling>
        <c:axPos val="l"/>
        <c:numFmt formatCode="General" sourceLinked="1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267008"/>
        <c:crosses val="autoZero"/>
        <c:auto val="1"/>
        <c:lblAlgn val="ctr"/>
        <c:lblOffset val="100"/>
        <c:tickLblSkip val="1"/>
        <c:tickMarkSkip val="1"/>
      </c:catAx>
      <c:valAx>
        <c:axId val="130267008"/>
        <c:scaling>
          <c:orientation val="minMax"/>
          <c:max val="100"/>
          <c:min val="0"/>
        </c:scaling>
        <c:axPos val="b"/>
        <c:numFmt formatCode="General" sourceLinked="1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265472"/>
        <c:crosses val="autoZero"/>
        <c:crossBetween val="between"/>
        <c:majorUnit val="20"/>
        <c:minorUnit val="0.21000000000000021"/>
      </c:valAx>
      <c:spPr>
        <a:noFill/>
        <a:ln w="247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5.2757793764988022E-2"/>
          <c:w val="0.7476190476190504"/>
          <c:h val="0.76019184652278604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tx>
            <c:strRef>
              <c:f>Sheet1!$A$11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9"/>
          <c:order val="9"/>
          <c:tx>
            <c:strRef>
              <c:f>Sheet1!$A$12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10"/>
          <c:order val="10"/>
          <c:tx>
            <c:strRef>
              <c:f>Sheet1!$A$13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Sheet1!$B$1:$B$2</c:f>
              <c:numCache>
                <c:formatCode>General</c:formatCode>
                <c:ptCount val="2"/>
              </c:numCache>
            </c:numRef>
          </c:cat>
          <c:val>
            <c:numRef>
              <c:f>Sheet1!$B$13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gapWidth val="30"/>
        <c:axId val="130557824"/>
        <c:axId val="130559360"/>
      </c:barChart>
      <c:catAx>
        <c:axId val="130557824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559360"/>
        <c:crosses val="autoZero"/>
        <c:auto val="1"/>
        <c:lblAlgn val="ctr"/>
        <c:lblOffset val="100"/>
        <c:tickLblSkip val="1"/>
        <c:tickMarkSkip val="1"/>
      </c:catAx>
      <c:valAx>
        <c:axId val="130559360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557824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934E-2"/>
          <c:w val="0.7476190476190504"/>
          <c:h val="0.7505995203836954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gapWidth val="30"/>
        <c:axId val="130468096"/>
        <c:axId val="1441792"/>
      </c:barChart>
      <c:catAx>
        <c:axId val="130468096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441792"/>
        <c:crosses val="autoZero"/>
        <c:auto val="1"/>
        <c:lblAlgn val="ctr"/>
        <c:lblOffset val="100"/>
        <c:tickLblSkip val="1"/>
        <c:tickMarkSkip val="1"/>
      </c:catAx>
      <c:valAx>
        <c:axId val="1441792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468096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934E-2"/>
          <c:w val="0.7476190476190504"/>
          <c:h val="0.6594724220623501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gapWidth val="30"/>
        <c:axId val="130947712"/>
        <c:axId val="130974080"/>
      </c:barChart>
      <c:catAx>
        <c:axId val="130947712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974080"/>
        <c:crosses val="autoZero"/>
        <c:auto val="1"/>
        <c:lblAlgn val="ctr"/>
        <c:lblOffset val="100"/>
        <c:tickLblSkip val="1"/>
        <c:tickMarkSkip val="1"/>
      </c:catAx>
      <c:valAx>
        <c:axId val="130974080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947712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7.9365079365079361E-2"/>
          <c:y val="7.1942446043165464E-2"/>
          <c:w val="0.75555555555555565"/>
          <c:h val="0.6498800959232613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gapWidth val="30"/>
        <c:axId val="130939520"/>
        <c:axId val="106770816"/>
      </c:barChart>
      <c:catAx>
        <c:axId val="130939520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6770816"/>
        <c:crosses val="autoZero"/>
        <c:auto val="1"/>
        <c:lblAlgn val="ctr"/>
        <c:lblOffset val="100"/>
        <c:tickLblSkip val="1"/>
        <c:tickMarkSkip val="1"/>
      </c:catAx>
      <c:valAx>
        <c:axId val="106770816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30939520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1242"/>
          <c:y val="2.877697841726665E-2"/>
          <c:w val="0.69841269841269837"/>
          <c:h val="0.18705035971223319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39</c:v>
                </c:pt>
                <c:pt idx="1">
                  <c:v>40</c:v>
                </c:pt>
                <c:pt idx="2">
                  <c:v>39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50</c:v>
                </c:pt>
                <c:pt idx="1">
                  <c:v>49</c:v>
                </c:pt>
                <c:pt idx="2">
                  <c:v>49</c:v>
                </c:pt>
              </c:numCache>
            </c:numRef>
          </c:val>
        </c:ser>
        <c:gapWidth val="30"/>
        <c:overlap val="100"/>
        <c:axId val="107117952"/>
        <c:axId val="107132032"/>
      </c:barChart>
      <c:catAx>
        <c:axId val="107117952"/>
        <c:scaling>
          <c:orientation val="minMax"/>
        </c:scaling>
        <c:delete val="1"/>
        <c:axPos val="l"/>
        <c:numFmt formatCode="General" sourceLinked="1"/>
        <c:tickLblPos val="none"/>
        <c:crossAx val="107132032"/>
        <c:crosses val="autoZero"/>
        <c:auto val="1"/>
        <c:lblAlgn val="ctr"/>
        <c:lblOffset val="100"/>
      </c:catAx>
      <c:valAx>
        <c:axId val="107132032"/>
        <c:scaling>
          <c:orientation val="minMax"/>
        </c:scaling>
        <c:delete val="1"/>
        <c:axPos val="b"/>
        <c:numFmt formatCode="0%" sourceLinked="1"/>
        <c:tickLblPos val="none"/>
        <c:crossAx val="107117952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sv-SE" sz="1097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sv-SE" sz="1800" b="1" i="0" baseline="0" dirty="0" smtClean="0"/>
              <a:t>Har du själv eller någon annan valt vem som ger dig hemtjänst?</a:t>
            </a:r>
            <a:endParaRPr lang="en-US" sz="1800" b="1" i="0" baseline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 sz="1600" dirty="0"/>
          </a:p>
        </c:rich>
      </c:tx>
      <c:layout>
        <c:manualLayout>
          <c:xMode val="edge"/>
          <c:yMode val="edge"/>
          <c:x val="2.0074937482996106E-3"/>
          <c:y val="0"/>
        </c:manualLayout>
      </c:layout>
    </c:title>
    <c:plotArea>
      <c:layout>
        <c:manualLayout>
          <c:layoutTarget val="inner"/>
          <c:xMode val="edge"/>
          <c:yMode val="edge"/>
          <c:x val="2.6802647648914591E-2"/>
          <c:y val="0.40783216212891832"/>
          <c:w val="0.5680962491377135"/>
          <c:h val="0.6333153146173459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DB812"/>
              </a:solidFill>
            </c:spPr>
          </c:dPt>
          <c:dPt>
            <c:idx val="4"/>
            <c:spPr>
              <a:solidFill>
                <a:srgbClr val="5FD75F"/>
              </a:solidFill>
            </c:spPr>
          </c:dPt>
          <c:dPt>
            <c:idx val="5"/>
            <c:spPr>
              <a:solidFill>
                <a:schemeClr val="tx1"/>
              </a:solidFill>
            </c:spPr>
          </c:dPt>
          <c:dPt>
            <c:idx val="6"/>
            <c:spPr>
              <a:solidFill>
                <a:schemeClr val="bg2"/>
              </a:solidFill>
            </c:spPr>
          </c:dPt>
          <c:dLbls>
            <c:dLbl>
              <c:idx val="0"/>
              <c:layout>
                <c:manualLayout>
                  <c:x val="-0.23569532373205881"/>
                  <c:y val="3.0851743704107846E-2"/>
                </c:manualLayout>
              </c:layout>
              <c:spPr/>
              <c:txPr>
                <a:bodyPr/>
                <a:lstStyle/>
                <a:p>
                  <a:pPr>
                    <a:defRPr lang="en-US" sz="1100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4.175263207148952E-2"/>
                  <c:y val="-0.11072394070176007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23%</a:t>
                    </a:r>
                    <a:endParaRPr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3.2556620682002962E-2"/>
                  <c:y val="-1.569594410306591E-2"/>
                </c:manualLayout>
              </c:layout>
              <c:tx>
                <c:rich>
                  <a:bodyPr/>
                  <a:lstStyle/>
                  <a:p>
                    <a:r>
                      <a:rPr dirty="0" smtClean="0">
                        <a:solidFill>
                          <a:schemeClr val="bg1"/>
                        </a:solidFill>
                      </a:rPr>
                      <a:t>17%</a:t>
                    </a:r>
                    <a:endParaRPr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8.2400036959365611E-2"/>
                  <c:y val="5.8935581083176904E-2"/>
                </c:manualLayout>
              </c:layout>
              <c:tx>
                <c:rich>
                  <a:bodyPr/>
                  <a:lstStyle/>
                  <a:p>
                    <a:r>
                      <a:rPr dirty="0" smtClean="0">
                        <a:solidFill>
                          <a:schemeClr val="bg1"/>
                        </a:solidFill>
                      </a:rPr>
                      <a:t>7%</a:t>
                    </a:r>
                    <a:endParaRPr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smtClean="0"/>
                      <a:t>11%</a:t>
                    </a:r>
                    <a:endParaRPr/>
                  </a:p>
                </c:rich>
              </c:tx>
              <c:dLblPos val="inEnd"/>
              <c:showPercent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Percent val="1"/>
          </c:dLbls>
          <c:cat>
            <c:strRef>
              <c:f>Blad1!$A$2:$A$8</c:f>
              <c:strCache>
                <c:ptCount val="7"/>
                <c:pt idx="0">
                  <c:v>Jag har valt själv</c:v>
                </c:pt>
                <c:pt idx="1">
                  <c:v>Jag har valt tillsammans med annan närstående</c:v>
                </c:pt>
                <c:pt idx="2">
                  <c:v>Anhörig/god man har valt åt mig</c:v>
                </c:pt>
                <c:pt idx="3">
                  <c:v>Biståndshandläggare har valt åt mig</c:v>
                </c:pt>
                <c:pt idx="4">
                  <c:v>Annan person har valt åt mig </c:v>
                </c:pt>
                <c:pt idx="5">
                  <c:v>Vet ej</c:v>
                </c:pt>
                <c:pt idx="6">
                  <c:v>Ej svar</c:v>
                </c:pt>
              </c:strCache>
            </c:strRef>
          </c:cat>
          <c:val>
            <c:numRef>
              <c:f>Blad1!$B$2:$B$8</c:f>
              <c:numCache>
                <c:formatCode>0%</c:formatCode>
                <c:ptCount val="7"/>
                <c:pt idx="0">
                  <c:v>0.46</c:v>
                </c:pt>
                <c:pt idx="1">
                  <c:v>0.23</c:v>
                </c:pt>
                <c:pt idx="2">
                  <c:v>0.05</c:v>
                </c:pt>
                <c:pt idx="3">
                  <c:v>0.17</c:v>
                </c:pt>
                <c:pt idx="4">
                  <c:v>2.0000000000000011E-2</c:v>
                </c:pt>
                <c:pt idx="5">
                  <c:v>7.0000000000000021E-2</c:v>
                </c:pt>
                <c:pt idx="6">
                  <c:v>0.11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1686918635299115"/>
          <c:y val="0.35949892238497894"/>
          <c:w val="0.38081256113004297"/>
          <c:h val="0.61503139255670225"/>
        </c:manualLayout>
      </c:layout>
      <c:txPr>
        <a:bodyPr/>
        <a:lstStyle/>
        <a:p>
          <a:pPr>
            <a:defRPr lang="en-US" sz="7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127"/>
          <c:y val="2.8776978417266664E-2"/>
          <c:w val="0.69841269841269837"/>
          <c:h val="0.18705035971223327"/>
        </c:manualLayout>
      </c:layout>
      <c:barChart>
        <c:barDir val="bar"/>
        <c:grouping val="percentStacked"/>
        <c:ser>
          <c:idx val="0"/>
          <c:order val="0"/>
          <c:tx>
            <c:strRef>
              <c:f>'Sheet1'!$A$2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'Sheet1'!$B$1:$D$1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'Sheet1'!$B$2:$D$2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'Sheet1'!$A$3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'Sheet1'!$B$1:$D$1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'Sheet1'!$B$3:$D$3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'Sheet1'!$A$4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'Sheet1'!$B$1:$D$1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'Sheet1'!$B$4:$D$4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3"/>
          <c:order val="3"/>
          <c:tx>
            <c:strRef>
              <c:f>'Sheet1'!$A$5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'Sheet1'!$B$1:$D$1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'Sheet1'!$B$5:$D$5</c:f>
              <c:numCache>
                <c:formatCode>General</c:formatCode>
                <c:ptCount val="3"/>
                <c:pt idx="0">
                  <c:v>37</c:v>
                </c:pt>
                <c:pt idx="1">
                  <c:v>38</c:v>
                </c:pt>
                <c:pt idx="2">
                  <c:v>37</c:v>
                </c:pt>
              </c:numCache>
            </c:numRef>
          </c:val>
        </c:ser>
        <c:ser>
          <c:idx val="4"/>
          <c:order val="4"/>
          <c:tx>
            <c:strRef>
              <c:f>'Sheet1'!$A$6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'Sheet1'!$B$1:$D$1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'Sheet1'!$B$6:$D$6</c:f>
              <c:numCache>
                <c:formatCode>General</c:formatCode>
                <c:ptCount val="3"/>
                <c:pt idx="0">
                  <c:v>47</c:v>
                </c:pt>
                <c:pt idx="1">
                  <c:v>47</c:v>
                </c:pt>
                <c:pt idx="2">
                  <c:v>47</c:v>
                </c:pt>
              </c:numCache>
            </c:numRef>
          </c:val>
        </c:ser>
        <c:gapWidth val="30"/>
        <c:overlap val="100"/>
        <c:axId val="106943616"/>
        <c:axId val="106945152"/>
      </c:barChart>
      <c:catAx>
        <c:axId val="106943616"/>
        <c:scaling>
          <c:orientation val="minMax"/>
        </c:scaling>
        <c:delete val="1"/>
        <c:axPos val="l"/>
        <c:numFmt formatCode="General" sourceLinked="1"/>
        <c:tickLblPos val="none"/>
        <c:crossAx val="106945152"/>
        <c:crosses val="autoZero"/>
        <c:auto val="1"/>
        <c:lblAlgn val="ctr"/>
        <c:lblOffset val="100"/>
      </c:catAx>
      <c:valAx>
        <c:axId val="106945152"/>
        <c:scaling>
          <c:orientation val="minMax"/>
        </c:scaling>
        <c:delete val="1"/>
        <c:axPos val="b"/>
        <c:numFmt formatCode="0%" sourceLinked="1"/>
        <c:tickLblPos val="none"/>
        <c:crossAx val="10694361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sv-SE" sz="1097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85"/>
          <c:y val="2.8776978417266456E-2"/>
          <c:w val="0.70000000000000062"/>
          <c:h val="0.18399661549924648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46</c:v>
                </c:pt>
                <c:pt idx="1">
                  <c:v>50</c:v>
                </c:pt>
                <c:pt idx="2">
                  <c:v>48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41</c:v>
                </c:pt>
                <c:pt idx="1">
                  <c:v>34</c:v>
                </c:pt>
                <c:pt idx="2">
                  <c:v>38</c:v>
                </c:pt>
              </c:numCache>
            </c:numRef>
          </c:val>
        </c:ser>
        <c:gapWidth val="30"/>
        <c:overlap val="100"/>
        <c:axId val="107387904"/>
        <c:axId val="107410176"/>
      </c:barChart>
      <c:catAx>
        <c:axId val="107387904"/>
        <c:scaling>
          <c:orientation val="minMax"/>
        </c:scaling>
        <c:delete val="1"/>
        <c:axPos val="l"/>
        <c:tickLblPos val="none"/>
        <c:crossAx val="107410176"/>
        <c:crosses val="autoZero"/>
        <c:auto val="1"/>
        <c:lblAlgn val="ctr"/>
        <c:lblOffset val="100"/>
      </c:catAx>
      <c:valAx>
        <c:axId val="107410176"/>
        <c:scaling>
          <c:orientation val="minMax"/>
        </c:scaling>
        <c:delete val="1"/>
        <c:axPos val="b"/>
        <c:numFmt formatCode="0%" sourceLinked="1"/>
        <c:tickLblPos val="none"/>
        <c:crossAx val="10738790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85"/>
          <c:y val="2.8776978417266456E-2"/>
          <c:w val="0.70000000000000062"/>
          <c:h val="0.18399661549924648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40</c:v>
                </c:pt>
                <c:pt idx="1">
                  <c:v>42</c:v>
                </c:pt>
                <c:pt idx="2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38</c:v>
                </c:pt>
                <c:pt idx="1">
                  <c:v>30</c:v>
                </c:pt>
                <c:pt idx="2">
                  <c:v>35</c:v>
                </c:pt>
              </c:numCache>
            </c:numRef>
          </c:val>
        </c:ser>
        <c:gapWidth val="30"/>
        <c:overlap val="100"/>
        <c:axId val="107426560"/>
        <c:axId val="107428096"/>
      </c:barChart>
      <c:catAx>
        <c:axId val="107426560"/>
        <c:scaling>
          <c:orientation val="minMax"/>
        </c:scaling>
        <c:delete val="1"/>
        <c:axPos val="l"/>
        <c:tickLblPos val="none"/>
        <c:crossAx val="107428096"/>
        <c:crosses val="autoZero"/>
        <c:auto val="1"/>
        <c:lblAlgn val="ctr"/>
        <c:lblOffset val="100"/>
      </c:catAx>
      <c:valAx>
        <c:axId val="107428096"/>
        <c:scaling>
          <c:orientation val="minMax"/>
        </c:scaling>
        <c:delete val="1"/>
        <c:axPos val="b"/>
        <c:numFmt formatCode="0%" sourceLinked="1"/>
        <c:tickLblPos val="none"/>
        <c:crossAx val="10742656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96"/>
          <c:y val="2.8776978417266463E-2"/>
          <c:w val="0.70000000000000062"/>
          <c:h val="0.18399661549924654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30</c:v>
                </c:pt>
                <c:pt idx="1">
                  <c:v>35</c:v>
                </c:pt>
                <c:pt idx="2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64</c:v>
                </c:pt>
                <c:pt idx="1">
                  <c:v>57</c:v>
                </c:pt>
                <c:pt idx="2">
                  <c:v>61</c:v>
                </c:pt>
              </c:numCache>
            </c:numRef>
          </c:val>
        </c:ser>
        <c:gapWidth val="30"/>
        <c:overlap val="100"/>
        <c:axId val="107477248"/>
        <c:axId val="107495424"/>
      </c:barChart>
      <c:catAx>
        <c:axId val="107477248"/>
        <c:scaling>
          <c:orientation val="minMax"/>
        </c:scaling>
        <c:delete val="1"/>
        <c:axPos val="l"/>
        <c:tickLblPos val="none"/>
        <c:crossAx val="107495424"/>
        <c:crosses val="autoZero"/>
        <c:auto val="1"/>
        <c:lblAlgn val="ctr"/>
        <c:lblOffset val="100"/>
      </c:catAx>
      <c:valAx>
        <c:axId val="107495424"/>
        <c:scaling>
          <c:orientation val="minMax"/>
        </c:scaling>
        <c:delete val="1"/>
        <c:axPos val="b"/>
        <c:numFmt formatCode="0%" sourceLinked="1"/>
        <c:tickLblPos val="none"/>
        <c:crossAx val="10747724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96"/>
          <c:y val="2.8776978417266463E-2"/>
          <c:w val="0.70000000000000062"/>
          <c:h val="0.18399661549924654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40</c:v>
                </c:pt>
                <c:pt idx="1">
                  <c:v>42</c:v>
                </c:pt>
                <c:pt idx="2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41</c:v>
                </c:pt>
                <c:pt idx="1">
                  <c:v>35</c:v>
                </c:pt>
                <c:pt idx="2">
                  <c:v>39</c:v>
                </c:pt>
              </c:numCache>
            </c:numRef>
          </c:val>
        </c:ser>
        <c:gapWidth val="30"/>
        <c:overlap val="100"/>
        <c:axId val="107857792"/>
        <c:axId val="107859328"/>
      </c:barChart>
      <c:catAx>
        <c:axId val="107857792"/>
        <c:scaling>
          <c:orientation val="minMax"/>
        </c:scaling>
        <c:delete val="1"/>
        <c:axPos val="l"/>
        <c:tickLblPos val="none"/>
        <c:crossAx val="107859328"/>
        <c:crosses val="autoZero"/>
        <c:auto val="1"/>
        <c:lblAlgn val="ctr"/>
        <c:lblOffset val="100"/>
      </c:catAx>
      <c:valAx>
        <c:axId val="107859328"/>
        <c:scaling>
          <c:orientation val="minMax"/>
        </c:scaling>
        <c:delete val="1"/>
        <c:axPos val="b"/>
        <c:numFmt formatCode="0%" sourceLinked="1"/>
        <c:tickLblPos val="none"/>
        <c:crossAx val="107857792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407"/>
          <c:y val="2.8776978417266483E-2"/>
          <c:w val="0.70000000000000062"/>
          <c:h val="0.18399661549924659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30</c:v>
                </c:pt>
                <c:pt idx="1">
                  <c:v>35</c:v>
                </c:pt>
                <c:pt idx="2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62</c:v>
                </c:pt>
                <c:pt idx="1">
                  <c:v>54</c:v>
                </c:pt>
                <c:pt idx="2">
                  <c:v>59</c:v>
                </c:pt>
              </c:numCache>
            </c:numRef>
          </c:val>
        </c:ser>
        <c:gapWidth val="30"/>
        <c:overlap val="100"/>
        <c:axId val="107953536"/>
        <c:axId val="107967616"/>
      </c:barChart>
      <c:catAx>
        <c:axId val="107953536"/>
        <c:scaling>
          <c:orientation val="minMax"/>
        </c:scaling>
        <c:delete val="1"/>
        <c:axPos val="l"/>
        <c:tickLblPos val="none"/>
        <c:crossAx val="107967616"/>
        <c:crosses val="autoZero"/>
        <c:auto val="1"/>
        <c:lblAlgn val="ctr"/>
        <c:lblOffset val="100"/>
      </c:catAx>
      <c:valAx>
        <c:axId val="107967616"/>
        <c:scaling>
          <c:orientation val="minMax"/>
        </c:scaling>
        <c:delete val="1"/>
        <c:axPos val="b"/>
        <c:numFmt formatCode="0%" sourceLinked="1"/>
        <c:tickLblPos val="none"/>
        <c:crossAx val="10795353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407"/>
          <c:y val="2.8776978417266483E-2"/>
          <c:w val="0.70000000000000062"/>
          <c:h val="0.18399661549924659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34</c:v>
                </c:pt>
                <c:pt idx="1">
                  <c:v>35</c:v>
                </c:pt>
                <c:pt idx="2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48</c:v>
                </c:pt>
                <c:pt idx="1">
                  <c:v>43</c:v>
                </c:pt>
                <c:pt idx="2">
                  <c:v>46</c:v>
                </c:pt>
              </c:numCache>
            </c:numRef>
          </c:val>
        </c:ser>
        <c:gapWidth val="30"/>
        <c:overlap val="100"/>
        <c:axId val="108056960"/>
        <c:axId val="108058496"/>
      </c:barChart>
      <c:catAx>
        <c:axId val="108056960"/>
        <c:scaling>
          <c:orientation val="minMax"/>
        </c:scaling>
        <c:delete val="1"/>
        <c:axPos val="l"/>
        <c:tickLblPos val="none"/>
        <c:crossAx val="108058496"/>
        <c:crosses val="autoZero"/>
        <c:auto val="1"/>
        <c:lblAlgn val="ctr"/>
        <c:lblOffset val="100"/>
      </c:catAx>
      <c:valAx>
        <c:axId val="108058496"/>
        <c:scaling>
          <c:orientation val="minMax"/>
        </c:scaling>
        <c:delete val="1"/>
        <c:axPos val="b"/>
        <c:numFmt formatCode="0%" sourceLinked="1"/>
        <c:tickLblPos val="none"/>
        <c:crossAx val="10805696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418"/>
          <c:y val="2.8776978417266494E-2"/>
          <c:w val="0.70000000000000062"/>
          <c:h val="0.1839966154992466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34</c:v>
                </c:pt>
                <c:pt idx="1">
                  <c:v>33</c:v>
                </c:pt>
                <c:pt idx="2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44</c:v>
                </c:pt>
                <c:pt idx="1">
                  <c:v>36</c:v>
                </c:pt>
                <c:pt idx="2">
                  <c:v>40</c:v>
                </c:pt>
              </c:numCache>
            </c:numRef>
          </c:val>
        </c:ser>
        <c:gapWidth val="30"/>
        <c:overlap val="100"/>
        <c:axId val="108263680"/>
        <c:axId val="108294144"/>
      </c:barChart>
      <c:catAx>
        <c:axId val="108263680"/>
        <c:scaling>
          <c:orientation val="minMax"/>
        </c:scaling>
        <c:delete val="1"/>
        <c:axPos val="l"/>
        <c:tickLblPos val="none"/>
        <c:crossAx val="108294144"/>
        <c:crosses val="autoZero"/>
        <c:auto val="1"/>
        <c:lblAlgn val="ctr"/>
        <c:lblOffset val="100"/>
      </c:catAx>
      <c:valAx>
        <c:axId val="108294144"/>
        <c:scaling>
          <c:orientation val="minMax"/>
        </c:scaling>
        <c:delete val="1"/>
        <c:axPos val="b"/>
        <c:numFmt formatCode="0%" sourceLinked="1"/>
        <c:tickLblPos val="none"/>
        <c:crossAx val="10826368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435"/>
          <c:y val="2.8776978417266508E-2"/>
          <c:w val="0.70000000000000062"/>
          <c:h val="0.18399661549924676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41</c:v>
                </c:pt>
                <c:pt idx="1">
                  <c:v>44</c:v>
                </c:pt>
                <c:pt idx="2">
                  <c:v>43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37</c:v>
                </c:pt>
                <c:pt idx="1">
                  <c:v>29</c:v>
                </c:pt>
                <c:pt idx="2">
                  <c:v>34</c:v>
                </c:pt>
              </c:numCache>
            </c:numRef>
          </c:val>
        </c:ser>
        <c:gapWidth val="30"/>
        <c:overlap val="100"/>
        <c:axId val="108146688"/>
        <c:axId val="108148224"/>
      </c:barChart>
      <c:catAx>
        <c:axId val="108146688"/>
        <c:scaling>
          <c:orientation val="minMax"/>
        </c:scaling>
        <c:delete val="1"/>
        <c:axPos val="l"/>
        <c:tickLblPos val="none"/>
        <c:crossAx val="108148224"/>
        <c:crosses val="autoZero"/>
        <c:auto val="1"/>
        <c:lblAlgn val="ctr"/>
        <c:lblOffset val="100"/>
      </c:catAx>
      <c:valAx>
        <c:axId val="108148224"/>
        <c:scaling>
          <c:orientation val="minMax"/>
        </c:scaling>
        <c:delete val="1"/>
        <c:axPos val="b"/>
        <c:numFmt formatCode="0%" sourceLinked="1"/>
        <c:tickLblPos val="none"/>
        <c:crossAx val="10814668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446"/>
          <c:y val="2.8776978417266525E-2"/>
          <c:w val="0.70000000000000062"/>
          <c:h val="0.1839966154992468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33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 regi</c:v>
                </c:pt>
                <c:pt idx="1">
                  <c:v>Kommunal regi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40</c:v>
                </c:pt>
                <c:pt idx="1">
                  <c:v>33</c:v>
                </c:pt>
                <c:pt idx="2">
                  <c:v>37</c:v>
                </c:pt>
              </c:numCache>
            </c:numRef>
          </c:val>
        </c:ser>
        <c:gapWidth val="30"/>
        <c:overlap val="100"/>
        <c:axId val="108353024"/>
        <c:axId val="108354560"/>
      </c:barChart>
      <c:catAx>
        <c:axId val="108353024"/>
        <c:scaling>
          <c:orientation val="minMax"/>
        </c:scaling>
        <c:delete val="1"/>
        <c:axPos val="l"/>
        <c:tickLblPos val="none"/>
        <c:crossAx val="108354560"/>
        <c:crosses val="autoZero"/>
        <c:auto val="1"/>
        <c:lblAlgn val="ctr"/>
        <c:lblOffset val="100"/>
      </c:catAx>
      <c:valAx>
        <c:axId val="108354560"/>
        <c:scaling>
          <c:orientation val="minMax"/>
        </c:scaling>
        <c:delete val="1"/>
        <c:axPos val="b"/>
        <c:numFmt formatCode="0%" sourceLinked="1"/>
        <c:tickLblPos val="none"/>
        <c:crossAx val="10835302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5.2757793764988022E-2"/>
          <c:w val="0.74761904761904974"/>
          <c:h val="0.7601918465227850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gapWidth val="30"/>
        <c:axId val="119509760"/>
        <c:axId val="119665792"/>
      </c:barChart>
      <c:catAx>
        <c:axId val="119509760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9665792"/>
        <c:crosses val="autoZero"/>
        <c:auto val="1"/>
        <c:lblAlgn val="ctr"/>
        <c:lblOffset val="100"/>
        <c:tickLblSkip val="1"/>
        <c:tickMarkSkip val="1"/>
      </c:catAx>
      <c:valAx>
        <c:axId val="119665792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9509760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7.9365079365079361E-2"/>
          <c:y val="6.7146282973621352E-2"/>
          <c:w val="0.75555555555555565"/>
          <c:h val="0.7458033573141510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gapWidth val="30"/>
        <c:axId val="108557440"/>
        <c:axId val="108558976"/>
      </c:barChart>
      <c:catAx>
        <c:axId val="108557440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8558976"/>
        <c:crosses val="autoZero"/>
        <c:auto val="1"/>
        <c:lblAlgn val="ctr"/>
        <c:lblOffset val="100"/>
        <c:tickLblSkip val="1"/>
        <c:tickMarkSkip val="1"/>
      </c:catAx>
      <c:valAx>
        <c:axId val="108558976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8557440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5.5155875299759981E-2"/>
          <c:w val="0.7476190476190504"/>
          <c:h val="0.757793764988009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4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gapWidth val="30"/>
        <c:axId val="108681472"/>
        <c:axId val="108699648"/>
      </c:barChart>
      <c:catAx>
        <c:axId val="108681472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8699648"/>
        <c:crosses val="autoZero"/>
        <c:auto val="1"/>
        <c:lblAlgn val="ctr"/>
        <c:lblOffset val="100"/>
        <c:tickLblSkip val="1"/>
        <c:tickMarkSkip val="1"/>
      </c:catAx>
      <c:valAx>
        <c:axId val="108699648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8681472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127"/>
          <c:y val="2.8776978417266664E-2"/>
          <c:w val="0.69841269841269837"/>
          <c:h val="0.1870503597122332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16</c:v>
                </c:pt>
                <c:pt idx="1">
                  <c:v>19</c:v>
                </c:pt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46</c:v>
                </c:pt>
                <c:pt idx="1">
                  <c:v>45</c:v>
                </c:pt>
                <c:pt idx="2">
                  <c:v>46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30</c:v>
                </c:pt>
                <c:pt idx="1">
                  <c:v>23</c:v>
                </c:pt>
                <c:pt idx="2">
                  <c:v>27</c:v>
                </c:pt>
              </c:numCache>
            </c:numRef>
          </c:val>
        </c:ser>
        <c:gapWidth val="30"/>
        <c:overlap val="100"/>
        <c:axId val="109054592"/>
        <c:axId val="109076864"/>
      </c:barChart>
      <c:catAx>
        <c:axId val="109054592"/>
        <c:scaling>
          <c:orientation val="minMax"/>
        </c:scaling>
        <c:delete val="1"/>
        <c:axPos val="l"/>
        <c:numFmt formatCode="General" sourceLinked="1"/>
        <c:tickLblPos val="none"/>
        <c:crossAx val="109076864"/>
        <c:crosses val="autoZero"/>
        <c:auto val="1"/>
        <c:lblAlgn val="ctr"/>
        <c:lblOffset val="100"/>
      </c:catAx>
      <c:valAx>
        <c:axId val="109076864"/>
        <c:scaling>
          <c:orientation val="minMax"/>
        </c:scaling>
        <c:delete val="1"/>
        <c:axPos val="b"/>
        <c:numFmt formatCode="0%" sourceLinked="1"/>
        <c:tickLblPos val="none"/>
        <c:crossAx val="109054592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sv-SE" sz="1097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1326"/>
          <c:y val="2.8776978417266692E-2"/>
          <c:w val="0.69841269841269837"/>
          <c:h val="0.1870503597122334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35</c:v>
                </c:pt>
                <c:pt idx="1">
                  <c:v>30</c:v>
                </c:pt>
                <c:pt idx="2">
                  <c:v>33</c:v>
                </c:pt>
              </c:numCache>
            </c:numRef>
          </c:val>
        </c:ser>
        <c:gapWidth val="30"/>
        <c:overlap val="100"/>
        <c:axId val="108876160"/>
        <c:axId val="108877696"/>
      </c:barChart>
      <c:catAx>
        <c:axId val="108876160"/>
        <c:scaling>
          <c:orientation val="minMax"/>
        </c:scaling>
        <c:delete val="1"/>
        <c:axPos val="l"/>
        <c:numFmt formatCode="General" sourceLinked="1"/>
        <c:tickLblPos val="none"/>
        <c:crossAx val="108877696"/>
        <c:crosses val="autoZero"/>
        <c:auto val="1"/>
        <c:lblAlgn val="ctr"/>
        <c:lblOffset val="100"/>
      </c:catAx>
      <c:valAx>
        <c:axId val="108877696"/>
        <c:scaling>
          <c:orientation val="minMax"/>
        </c:scaling>
        <c:delete val="1"/>
        <c:axPos val="b"/>
        <c:numFmt formatCode="0%" sourceLinked="1"/>
        <c:tickLblPos val="none"/>
        <c:crossAx val="10887616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sv-SE" sz="1097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317E-2"/>
          <c:w val="0.60952380952381191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24</c:v>
                </c:pt>
              </c:numCache>
            </c:numRef>
          </c:val>
        </c:ser>
        <c:gapWidth val="30"/>
        <c:overlap val="100"/>
        <c:axId val="109395328"/>
        <c:axId val="109405312"/>
      </c:barChart>
      <c:catAx>
        <c:axId val="109395328"/>
        <c:scaling>
          <c:orientation val="minMax"/>
        </c:scaling>
        <c:delete val="1"/>
        <c:axPos val="l"/>
        <c:numFmt formatCode="General" sourceLinked="1"/>
        <c:tickLblPos val="none"/>
        <c:crossAx val="109405312"/>
        <c:crosses val="autoZero"/>
        <c:auto val="1"/>
        <c:lblAlgn val="ctr"/>
        <c:lblOffset val="100"/>
      </c:catAx>
      <c:valAx>
        <c:axId val="109405312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9395328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341E-2"/>
          <c:w val="0.60952380952381213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15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17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27</c:v>
                </c:pt>
              </c:numCache>
            </c:numRef>
          </c:val>
        </c:ser>
        <c:gapWidth val="30"/>
        <c:overlap val="100"/>
        <c:axId val="109603840"/>
        <c:axId val="109622016"/>
      </c:barChart>
      <c:catAx>
        <c:axId val="109603840"/>
        <c:scaling>
          <c:orientation val="minMax"/>
        </c:scaling>
        <c:delete val="1"/>
        <c:axPos val="l"/>
        <c:numFmt formatCode="General" sourceLinked="1"/>
        <c:tickLblPos val="none"/>
        <c:crossAx val="109622016"/>
        <c:crosses val="autoZero"/>
        <c:auto val="1"/>
        <c:lblAlgn val="ctr"/>
        <c:lblOffset val="100"/>
      </c:catAx>
      <c:valAx>
        <c:axId val="109622016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9603840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359E-2"/>
          <c:w val="0.60952380952381235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15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31</c:v>
                </c:pt>
                <c:pt idx="1">
                  <c:v>26</c:v>
                </c:pt>
                <c:pt idx="2">
                  <c:v>29</c:v>
                </c:pt>
              </c:numCache>
            </c:numRef>
          </c:val>
        </c:ser>
        <c:gapWidth val="30"/>
        <c:overlap val="100"/>
        <c:axId val="109795968"/>
        <c:axId val="109805952"/>
      </c:barChart>
      <c:catAx>
        <c:axId val="109795968"/>
        <c:scaling>
          <c:orientation val="minMax"/>
        </c:scaling>
        <c:delete val="1"/>
        <c:axPos val="l"/>
        <c:numFmt formatCode="General" sourceLinked="1"/>
        <c:tickLblPos val="none"/>
        <c:crossAx val="109805952"/>
        <c:crosses val="autoZero"/>
        <c:auto val="1"/>
        <c:lblAlgn val="ctr"/>
        <c:lblOffset val="100"/>
      </c:catAx>
      <c:valAx>
        <c:axId val="109805952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9795968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934E-2"/>
          <c:w val="0.7476190476190504"/>
          <c:h val="0.7505995203836954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3399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4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gapWidth val="30"/>
        <c:axId val="109992960"/>
        <c:axId val="110019328"/>
      </c:barChart>
      <c:catAx>
        <c:axId val="109992960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0019328"/>
        <c:crosses val="autoZero"/>
        <c:auto val="1"/>
        <c:lblAlgn val="ctr"/>
        <c:lblOffset val="100"/>
        <c:tickLblSkip val="1"/>
        <c:tickMarkSkip val="1"/>
      </c:catAx>
      <c:valAx>
        <c:axId val="110019328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9992960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5.7142857142857141E-2"/>
          <c:y val="4.5563549160671457E-2"/>
          <c:w val="0.89047619047619042"/>
          <c:h val="0.764988009592326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Privat</c:v>
                </c:pt>
              </c:strCache>
            </c:strRef>
          </c:tx>
          <c:spPr>
            <a:solidFill>
              <a:schemeClr val="bg2"/>
            </a:solidFill>
            <a:ln w="24712">
              <a:noFill/>
            </a:ln>
          </c:spPr>
          <c:dLbls>
            <c:spPr>
              <a:noFill/>
              <a:ln w="24712">
                <a:noFill/>
              </a:ln>
            </c:spPr>
            <c:txPr>
              <a:bodyPr/>
              <a:lstStyle/>
              <a:p>
                <a:pPr>
                  <a:defRPr sz="107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</c:v>
                </c:pt>
                <c:pt idx="2">
                  <c:v>3</c:v>
                </c:pt>
                <c:pt idx="4">
                  <c:v>14</c:v>
                </c:pt>
                <c:pt idx="6">
                  <c:v>5</c:v>
                </c:pt>
                <c:pt idx="8">
                  <c:v>25</c:v>
                </c:pt>
                <c:pt idx="10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Kommunal</c:v>
                </c:pt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1070" b="0"/>
                </a:pPr>
                <a:endParaRPr lang="sv-SE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</c:v>
                </c:pt>
                <c:pt idx="2">
                  <c:v>2</c:v>
                </c:pt>
                <c:pt idx="4">
                  <c:v>23</c:v>
                </c:pt>
                <c:pt idx="6">
                  <c:v>4</c:v>
                </c:pt>
                <c:pt idx="8">
                  <c:v>21</c:v>
                </c:pt>
                <c:pt idx="10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070" b="0"/>
                </a:pPr>
                <a:endParaRPr lang="sv-SE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7</c:v>
                </c:pt>
                <c:pt idx="2">
                  <c:v>2</c:v>
                </c:pt>
                <c:pt idx="4">
                  <c:v>17</c:v>
                </c:pt>
                <c:pt idx="6">
                  <c:v>5</c:v>
                </c:pt>
                <c:pt idx="8">
                  <c:v>23</c:v>
                </c:pt>
                <c:pt idx="10">
                  <c:v>46</c:v>
                </c:pt>
              </c:numCache>
            </c:numRef>
          </c:val>
        </c:ser>
        <c:gapWidth val="30"/>
        <c:axId val="110090880"/>
        <c:axId val="110100864"/>
      </c:barChart>
      <c:catAx>
        <c:axId val="110090880"/>
        <c:scaling>
          <c:orientation val="minMax"/>
        </c:scaling>
        <c:axPos val="l"/>
        <c:numFmt formatCode="General" sourceLinked="1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0100864"/>
        <c:crosses val="autoZero"/>
        <c:auto val="1"/>
        <c:lblAlgn val="ctr"/>
        <c:lblOffset val="100"/>
        <c:tickLblSkip val="1"/>
        <c:tickMarkSkip val="1"/>
      </c:catAx>
      <c:valAx>
        <c:axId val="110100864"/>
        <c:scaling>
          <c:orientation val="minMax"/>
          <c:max val="100"/>
          <c:min val="0"/>
        </c:scaling>
        <c:axPos val="b"/>
        <c:numFmt formatCode="General" sourceLinked="1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0090880"/>
        <c:crosses val="autoZero"/>
        <c:crossBetween val="between"/>
        <c:majorUnit val="20"/>
        <c:minorUnit val="0.21000000000000021"/>
      </c:valAx>
      <c:spPr>
        <a:noFill/>
        <a:ln w="247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87</c:v>
                </c:pt>
                <c:pt idx="1">
                  <c:v>84</c:v>
                </c:pt>
                <c:pt idx="2">
                  <c:v>84</c:v>
                </c:pt>
                <c:pt idx="3">
                  <c:v>84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80</c:v>
                </c:pt>
                <c:pt idx="8">
                  <c:v>86</c:v>
                </c:pt>
                <c:pt idx="9">
                  <c:v>80</c:v>
                </c:pt>
                <c:pt idx="10">
                  <c:v>75</c:v>
                </c:pt>
                <c:pt idx="11">
                  <c:v>87</c:v>
                </c:pt>
                <c:pt idx="12">
                  <c:v>81</c:v>
                </c:pt>
                <c:pt idx="13">
                  <c:v>85</c:v>
                </c:pt>
              </c:numCache>
            </c:numRef>
          </c:val>
        </c:ser>
        <c:axId val="110167936"/>
        <c:axId val="110169472"/>
      </c:barChart>
      <c:catAx>
        <c:axId val="110167936"/>
        <c:scaling>
          <c:orientation val="minMax"/>
        </c:scaling>
        <c:axPos val="b"/>
        <c:tickLblPos val="nextTo"/>
        <c:crossAx val="110169472"/>
        <c:crosses val="autoZero"/>
        <c:auto val="1"/>
        <c:lblAlgn val="ctr"/>
        <c:lblOffset val="100"/>
      </c:catAx>
      <c:valAx>
        <c:axId val="11016947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16793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899E-2"/>
          <c:w val="0.74761904761904974"/>
          <c:h val="0.7505995203836949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gapWidth val="30"/>
        <c:axId val="120775040"/>
        <c:axId val="120776576"/>
      </c:barChart>
      <c:catAx>
        <c:axId val="120775040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0776576"/>
        <c:crosses val="autoZero"/>
        <c:auto val="1"/>
        <c:lblAlgn val="ctr"/>
        <c:lblOffset val="100"/>
        <c:tickLblSkip val="1"/>
        <c:tickMarkSkip val="1"/>
      </c:catAx>
      <c:valAx>
        <c:axId val="120776576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0775040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90</c:v>
                </c:pt>
                <c:pt idx="1">
                  <c:v>89</c:v>
                </c:pt>
                <c:pt idx="2">
                  <c:v>90</c:v>
                </c:pt>
                <c:pt idx="3">
                  <c:v>85</c:v>
                </c:pt>
                <c:pt idx="4">
                  <c:v>92</c:v>
                </c:pt>
                <c:pt idx="5">
                  <c:v>87</c:v>
                </c:pt>
                <c:pt idx="6">
                  <c:v>89</c:v>
                </c:pt>
                <c:pt idx="7">
                  <c:v>87</c:v>
                </c:pt>
                <c:pt idx="8">
                  <c:v>89</c:v>
                </c:pt>
                <c:pt idx="9">
                  <c:v>88</c:v>
                </c:pt>
                <c:pt idx="10">
                  <c:v>86</c:v>
                </c:pt>
                <c:pt idx="11">
                  <c:v>90</c:v>
                </c:pt>
                <c:pt idx="12">
                  <c:v>83</c:v>
                </c:pt>
                <c:pt idx="13">
                  <c:v>91</c:v>
                </c:pt>
              </c:numCache>
            </c:numRef>
          </c:val>
        </c:ser>
        <c:axId val="110194048"/>
        <c:axId val="110261376"/>
      </c:barChart>
      <c:catAx>
        <c:axId val="110194048"/>
        <c:scaling>
          <c:orientation val="minMax"/>
        </c:scaling>
        <c:axPos val="b"/>
        <c:tickLblPos val="nextTo"/>
        <c:crossAx val="110261376"/>
        <c:crosses val="autoZero"/>
        <c:auto val="1"/>
        <c:lblAlgn val="ctr"/>
        <c:lblOffset val="100"/>
      </c:catAx>
      <c:valAx>
        <c:axId val="110261376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194048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86</c:v>
                </c:pt>
                <c:pt idx="1">
                  <c:v>86</c:v>
                </c:pt>
                <c:pt idx="2">
                  <c:v>87</c:v>
                </c:pt>
                <c:pt idx="3">
                  <c:v>85</c:v>
                </c:pt>
                <c:pt idx="4">
                  <c:v>87</c:v>
                </c:pt>
                <c:pt idx="5">
                  <c:v>85</c:v>
                </c:pt>
                <c:pt idx="6">
                  <c:v>87</c:v>
                </c:pt>
                <c:pt idx="7">
                  <c:v>87</c:v>
                </c:pt>
                <c:pt idx="8">
                  <c:v>87</c:v>
                </c:pt>
                <c:pt idx="9">
                  <c:v>82</c:v>
                </c:pt>
                <c:pt idx="10">
                  <c:v>85</c:v>
                </c:pt>
                <c:pt idx="11">
                  <c:v>86</c:v>
                </c:pt>
                <c:pt idx="12">
                  <c:v>84</c:v>
                </c:pt>
                <c:pt idx="13">
                  <c:v>87</c:v>
                </c:pt>
              </c:numCache>
            </c:numRef>
          </c:val>
        </c:ser>
        <c:axId val="110302336"/>
        <c:axId val="110303872"/>
      </c:barChart>
      <c:catAx>
        <c:axId val="110302336"/>
        <c:scaling>
          <c:orientation val="minMax"/>
        </c:scaling>
        <c:axPos val="b"/>
        <c:tickLblPos val="nextTo"/>
        <c:crossAx val="110303872"/>
        <c:crosses val="autoZero"/>
        <c:auto val="1"/>
        <c:lblAlgn val="ctr"/>
        <c:lblOffset val="100"/>
      </c:catAx>
      <c:valAx>
        <c:axId val="11030387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30233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78</c:v>
                </c:pt>
                <c:pt idx="1">
                  <c:v>72</c:v>
                </c:pt>
                <c:pt idx="2">
                  <c:v>79</c:v>
                </c:pt>
                <c:pt idx="3">
                  <c:v>73</c:v>
                </c:pt>
                <c:pt idx="4">
                  <c:v>77</c:v>
                </c:pt>
                <c:pt idx="5">
                  <c:v>77</c:v>
                </c:pt>
                <c:pt idx="6">
                  <c:v>78</c:v>
                </c:pt>
                <c:pt idx="7">
                  <c:v>76</c:v>
                </c:pt>
                <c:pt idx="8">
                  <c:v>73</c:v>
                </c:pt>
                <c:pt idx="9">
                  <c:v>74</c:v>
                </c:pt>
                <c:pt idx="10">
                  <c:v>70</c:v>
                </c:pt>
                <c:pt idx="11">
                  <c:v>79</c:v>
                </c:pt>
                <c:pt idx="12">
                  <c:v>76</c:v>
                </c:pt>
                <c:pt idx="13">
                  <c:v>75</c:v>
                </c:pt>
              </c:numCache>
            </c:numRef>
          </c:val>
        </c:ser>
        <c:axId val="110361216"/>
        <c:axId val="110363008"/>
      </c:barChart>
      <c:catAx>
        <c:axId val="110361216"/>
        <c:scaling>
          <c:orientation val="minMax"/>
        </c:scaling>
        <c:axPos val="b"/>
        <c:tickLblPos val="nextTo"/>
        <c:crossAx val="110363008"/>
        <c:crosses val="autoZero"/>
        <c:auto val="1"/>
        <c:lblAlgn val="ctr"/>
        <c:lblOffset val="100"/>
      </c:catAx>
      <c:valAx>
        <c:axId val="110363008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36121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94</c:v>
                </c:pt>
                <c:pt idx="1">
                  <c:v>92</c:v>
                </c:pt>
                <c:pt idx="2">
                  <c:v>94</c:v>
                </c:pt>
                <c:pt idx="3">
                  <c:v>93</c:v>
                </c:pt>
                <c:pt idx="4">
                  <c:v>94</c:v>
                </c:pt>
                <c:pt idx="5">
                  <c:v>93</c:v>
                </c:pt>
                <c:pt idx="6">
                  <c:v>94</c:v>
                </c:pt>
                <c:pt idx="7">
                  <c:v>92</c:v>
                </c:pt>
                <c:pt idx="8">
                  <c:v>94</c:v>
                </c:pt>
                <c:pt idx="9">
                  <c:v>93</c:v>
                </c:pt>
                <c:pt idx="10">
                  <c:v>89</c:v>
                </c:pt>
                <c:pt idx="11">
                  <c:v>93</c:v>
                </c:pt>
                <c:pt idx="12">
                  <c:v>93</c:v>
                </c:pt>
                <c:pt idx="13">
                  <c:v>94</c:v>
                </c:pt>
              </c:numCache>
            </c:numRef>
          </c:val>
        </c:ser>
        <c:axId val="110457216"/>
        <c:axId val="110458752"/>
      </c:barChart>
      <c:catAx>
        <c:axId val="110457216"/>
        <c:scaling>
          <c:orientation val="minMax"/>
        </c:scaling>
        <c:axPos val="b"/>
        <c:tickLblPos val="nextTo"/>
        <c:crossAx val="110458752"/>
        <c:crosses val="autoZero"/>
        <c:auto val="1"/>
        <c:lblAlgn val="ctr"/>
        <c:lblOffset val="100"/>
      </c:catAx>
      <c:valAx>
        <c:axId val="11045875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45721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79</c:v>
                </c:pt>
                <c:pt idx="4">
                  <c:v>81</c:v>
                </c:pt>
                <c:pt idx="5">
                  <c:v>80</c:v>
                </c:pt>
                <c:pt idx="6">
                  <c:v>81</c:v>
                </c:pt>
                <c:pt idx="7">
                  <c:v>85</c:v>
                </c:pt>
                <c:pt idx="8">
                  <c:v>82</c:v>
                </c:pt>
                <c:pt idx="9">
                  <c:v>79</c:v>
                </c:pt>
                <c:pt idx="10">
                  <c:v>78</c:v>
                </c:pt>
                <c:pt idx="11">
                  <c:v>80</c:v>
                </c:pt>
                <c:pt idx="12">
                  <c:v>80</c:v>
                </c:pt>
                <c:pt idx="13">
                  <c:v>79</c:v>
                </c:pt>
              </c:numCache>
            </c:numRef>
          </c:val>
        </c:ser>
        <c:axId val="110585728"/>
        <c:axId val="110587264"/>
      </c:barChart>
      <c:catAx>
        <c:axId val="110585728"/>
        <c:scaling>
          <c:orientation val="minMax"/>
        </c:scaling>
        <c:axPos val="b"/>
        <c:tickLblPos val="nextTo"/>
        <c:crossAx val="110587264"/>
        <c:crosses val="autoZero"/>
        <c:auto val="1"/>
        <c:lblAlgn val="ctr"/>
        <c:lblOffset val="100"/>
      </c:catAx>
      <c:valAx>
        <c:axId val="11058726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585728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93</c:v>
                </c:pt>
                <c:pt idx="1">
                  <c:v>89</c:v>
                </c:pt>
                <c:pt idx="2">
                  <c:v>92</c:v>
                </c:pt>
                <c:pt idx="3">
                  <c:v>89</c:v>
                </c:pt>
                <c:pt idx="4">
                  <c:v>92</c:v>
                </c:pt>
                <c:pt idx="5">
                  <c:v>90</c:v>
                </c:pt>
                <c:pt idx="6">
                  <c:v>91</c:v>
                </c:pt>
                <c:pt idx="7">
                  <c:v>93</c:v>
                </c:pt>
                <c:pt idx="8">
                  <c:v>92</c:v>
                </c:pt>
                <c:pt idx="9">
                  <c:v>88</c:v>
                </c:pt>
                <c:pt idx="10">
                  <c:v>92</c:v>
                </c:pt>
                <c:pt idx="11">
                  <c:v>91</c:v>
                </c:pt>
                <c:pt idx="12">
                  <c:v>90</c:v>
                </c:pt>
                <c:pt idx="13">
                  <c:v>91</c:v>
                </c:pt>
              </c:numCache>
            </c:numRef>
          </c:val>
        </c:ser>
        <c:axId val="110595456"/>
        <c:axId val="110539904"/>
      </c:barChart>
      <c:catAx>
        <c:axId val="110595456"/>
        <c:scaling>
          <c:orientation val="minMax"/>
        </c:scaling>
        <c:axPos val="b"/>
        <c:tickLblPos val="nextTo"/>
        <c:crossAx val="110539904"/>
        <c:crosses val="autoZero"/>
        <c:auto val="1"/>
        <c:lblAlgn val="ctr"/>
        <c:lblOffset val="100"/>
      </c:catAx>
      <c:valAx>
        <c:axId val="11053990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59545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83</c:v>
                </c:pt>
                <c:pt idx="1">
                  <c:v>79</c:v>
                </c:pt>
                <c:pt idx="2">
                  <c:v>80</c:v>
                </c:pt>
                <c:pt idx="3">
                  <c:v>77</c:v>
                </c:pt>
                <c:pt idx="4">
                  <c:v>78</c:v>
                </c:pt>
                <c:pt idx="5">
                  <c:v>81</c:v>
                </c:pt>
                <c:pt idx="6">
                  <c:v>82</c:v>
                </c:pt>
                <c:pt idx="7">
                  <c:v>84</c:v>
                </c:pt>
                <c:pt idx="8">
                  <c:v>81</c:v>
                </c:pt>
                <c:pt idx="9">
                  <c:v>76</c:v>
                </c:pt>
                <c:pt idx="10">
                  <c:v>77</c:v>
                </c:pt>
                <c:pt idx="11">
                  <c:v>79</c:v>
                </c:pt>
                <c:pt idx="12">
                  <c:v>78</c:v>
                </c:pt>
                <c:pt idx="13">
                  <c:v>80</c:v>
                </c:pt>
              </c:numCache>
            </c:numRef>
          </c:val>
        </c:ser>
        <c:axId val="110711936"/>
        <c:axId val="110713472"/>
      </c:barChart>
      <c:catAx>
        <c:axId val="110711936"/>
        <c:scaling>
          <c:orientation val="minMax"/>
        </c:scaling>
        <c:axPos val="b"/>
        <c:tickLblPos val="nextTo"/>
        <c:crossAx val="110713472"/>
        <c:crosses val="autoZero"/>
        <c:auto val="1"/>
        <c:lblAlgn val="ctr"/>
        <c:lblOffset val="100"/>
      </c:catAx>
      <c:valAx>
        <c:axId val="11071347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71193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76</c:v>
                </c:pt>
                <c:pt idx="1">
                  <c:v>73</c:v>
                </c:pt>
                <c:pt idx="2">
                  <c:v>77</c:v>
                </c:pt>
                <c:pt idx="3">
                  <c:v>71</c:v>
                </c:pt>
                <c:pt idx="4">
                  <c:v>75</c:v>
                </c:pt>
                <c:pt idx="5">
                  <c:v>71</c:v>
                </c:pt>
                <c:pt idx="6">
                  <c:v>74</c:v>
                </c:pt>
                <c:pt idx="7">
                  <c:v>80</c:v>
                </c:pt>
                <c:pt idx="8">
                  <c:v>76</c:v>
                </c:pt>
                <c:pt idx="9">
                  <c:v>67</c:v>
                </c:pt>
                <c:pt idx="10">
                  <c:v>78</c:v>
                </c:pt>
                <c:pt idx="11">
                  <c:v>77</c:v>
                </c:pt>
                <c:pt idx="12">
                  <c:v>74</c:v>
                </c:pt>
                <c:pt idx="13">
                  <c:v>69</c:v>
                </c:pt>
              </c:numCache>
            </c:numRef>
          </c:val>
        </c:ser>
        <c:axId val="110676608"/>
        <c:axId val="110686592"/>
      </c:barChart>
      <c:catAx>
        <c:axId val="110676608"/>
        <c:scaling>
          <c:orientation val="minMax"/>
        </c:scaling>
        <c:axPos val="b"/>
        <c:tickLblPos val="nextTo"/>
        <c:crossAx val="110686592"/>
        <c:crosses val="autoZero"/>
        <c:auto val="1"/>
        <c:lblAlgn val="ctr"/>
        <c:lblOffset val="100"/>
      </c:catAx>
      <c:valAx>
        <c:axId val="11068659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676608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79</c:v>
                </c:pt>
                <c:pt idx="1">
                  <c:v>75</c:v>
                </c:pt>
                <c:pt idx="2">
                  <c:v>73</c:v>
                </c:pt>
                <c:pt idx="3">
                  <c:v>73</c:v>
                </c:pt>
                <c:pt idx="4">
                  <c:v>76</c:v>
                </c:pt>
                <c:pt idx="5">
                  <c:v>76</c:v>
                </c:pt>
                <c:pt idx="6">
                  <c:v>78</c:v>
                </c:pt>
                <c:pt idx="7">
                  <c:v>82</c:v>
                </c:pt>
                <c:pt idx="8">
                  <c:v>81</c:v>
                </c:pt>
                <c:pt idx="9">
                  <c:v>73</c:v>
                </c:pt>
                <c:pt idx="10">
                  <c:v>77</c:v>
                </c:pt>
                <c:pt idx="11">
                  <c:v>78</c:v>
                </c:pt>
                <c:pt idx="12">
                  <c:v>76</c:v>
                </c:pt>
                <c:pt idx="13">
                  <c:v>76</c:v>
                </c:pt>
              </c:numCache>
            </c:numRef>
          </c:val>
        </c:ser>
        <c:axId val="110788992"/>
        <c:axId val="110790528"/>
      </c:barChart>
      <c:catAx>
        <c:axId val="110788992"/>
        <c:scaling>
          <c:orientation val="minMax"/>
        </c:scaling>
        <c:axPos val="b"/>
        <c:tickLblPos val="nextTo"/>
        <c:crossAx val="110790528"/>
        <c:crosses val="autoZero"/>
        <c:auto val="1"/>
        <c:lblAlgn val="ctr"/>
        <c:lblOffset val="100"/>
      </c:catAx>
      <c:valAx>
        <c:axId val="110790528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788992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70</c:v>
                </c:pt>
                <c:pt idx="1">
                  <c:v>69</c:v>
                </c:pt>
                <c:pt idx="2">
                  <c:v>69</c:v>
                </c:pt>
                <c:pt idx="3">
                  <c:v>69</c:v>
                </c:pt>
                <c:pt idx="4">
                  <c:v>70</c:v>
                </c:pt>
                <c:pt idx="5">
                  <c:v>67</c:v>
                </c:pt>
                <c:pt idx="6">
                  <c:v>71</c:v>
                </c:pt>
                <c:pt idx="7">
                  <c:v>77</c:v>
                </c:pt>
                <c:pt idx="8">
                  <c:v>74</c:v>
                </c:pt>
                <c:pt idx="9">
                  <c:v>69</c:v>
                </c:pt>
                <c:pt idx="10">
                  <c:v>70</c:v>
                </c:pt>
                <c:pt idx="11">
                  <c:v>71</c:v>
                </c:pt>
                <c:pt idx="12">
                  <c:v>66</c:v>
                </c:pt>
                <c:pt idx="13">
                  <c:v>69</c:v>
                </c:pt>
              </c:numCache>
            </c:numRef>
          </c:val>
        </c:ser>
        <c:axId val="110864256"/>
        <c:axId val="110865792"/>
      </c:barChart>
      <c:catAx>
        <c:axId val="110864256"/>
        <c:scaling>
          <c:orientation val="minMax"/>
        </c:scaling>
        <c:axPos val="b"/>
        <c:tickLblPos val="nextTo"/>
        <c:crossAx val="110865792"/>
        <c:crosses val="autoZero"/>
        <c:auto val="1"/>
        <c:lblAlgn val="ctr"/>
        <c:lblOffset val="100"/>
      </c:catAx>
      <c:valAx>
        <c:axId val="11086579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86425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8.730158730158713E-2"/>
          <c:y val="6.2350119904076899E-2"/>
          <c:w val="0.74761904761904974"/>
          <c:h val="0.6594724220623501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31091">
              <a:noFill/>
            </a:ln>
          </c:spPr>
          <c:dLbls>
            <c:spPr>
              <a:noFill/>
              <a:ln w="31091">
                <a:noFill/>
              </a:ln>
            </c:spPr>
            <c:txPr>
              <a:bodyPr/>
              <a:lstStyle/>
              <a:p>
                <a:pPr>
                  <a:defRPr sz="140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40" b="0"/>
                </a:pPr>
                <a:endParaRPr lang="sv-SE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gapWidth val="30"/>
        <c:axId val="121008512"/>
        <c:axId val="121010048"/>
      </c:barChart>
      <c:catAx>
        <c:axId val="121008512"/>
        <c:scaling>
          <c:orientation val="minMax"/>
        </c:scaling>
        <c:axPos val="b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1010048"/>
        <c:crosses val="autoZero"/>
        <c:auto val="1"/>
        <c:lblAlgn val="ctr"/>
        <c:lblOffset val="100"/>
        <c:tickLblSkip val="1"/>
        <c:tickMarkSkip val="1"/>
      </c:catAx>
      <c:valAx>
        <c:axId val="121010048"/>
        <c:scaling>
          <c:orientation val="minMax"/>
          <c:max val="100"/>
          <c:min val="0"/>
        </c:scaling>
        <c:axPos val="l"/>
        <c:numFmt formatCode="General" sourceLinked="1"/>
        <c:tickLblPos val="nextTo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1008512"/>
        <c:crosses val="autoZero"/>
        <c:crossBetween val="between"/>
        <c:majorUnit val="20"/>
        <c:minorUnit val="0.21000000000000021"/>
      </c:valAx>
      <c:spPr>
        <a:noFill/>
        <a:ln w="31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61</c:v>
                </c:pt>
                <c:pt idx="1">
                  <c:v>65</c:v>
                </c:pt>
                <c:pt idx="2">
                  <c:v>64</c:v>
                </c:pt>
                <c:pt idx="3">
                  <c:v>61</c:v>
                </c:pt>
                <c:pt idx="4">
                  <c:v>62</c:v>
                </c:pt>
                <c:pt idx="5">
                  <c:v>61</c:v>
                </c:pt>
                <c:pt idx="6">
                  <c:v>67</c:v>
                </c:pt>
                <c:pt idx="7">
                  <c:v>75</c:v>
                </c:pt>
                <c:pt idx="8">
                  <c:v>64</c:v>
                </c:pt>
                <c:pt idx="9">
                  <c:v>66</c:v>
                </c:pt>
                <c:pt idx="10">
                  <c:v>68</c:v>
                </c:pt>
                <c:pt idx="11">
                  <c:v>63</c:v>
                </c:pt>
                <c:pt idx="12">
                  <c:v>64</c:v>
                </c:pt>
                <c:pt idx="13">
                  <c:v>65</c:v>
                </c:pt>
              </c:numCache>
            </c:numRef>
          </c:val>
        </c:ser>
        <c:axId val="110890368"/>
        <c:axId val="110929024"/>
      </c:barChart>
      <c:catAx>
        <c:axId val="110890368"/>
        <c:scaling>
          <c:orientation val="minMax"/>
        </c:scaling>
        <c:axPos val="b"/>
        <c:tickLblPos val="nextTo"/>
        <c:crossAx val="110929024"/>
        <c:crosses val="autoZero"/>
        <c:auto val="1"/>
        <c:lblAlgn val="ctr"/>
        <c:lblOffset val="100"/>
      </c:catAx>
      <c:valAx>
        <c:axId val="11092902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890368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70</c:v>
                </c:pt>
                <c:pt idx="1">
                  <c:v>69</c:v>
                </c:pt>
                <c:pt idx="2">
                  <c:v>63</c:v>
                </c:pt>
                <c:pt idx="3">
                  <c:v>69</c:v>
                </c:pt>
                <c:pt idx="4">
                  <c:v>75</c:v>
                </c:pt>
                <c:pt idx="5">
                  <c:v>72</c:v>
                </c:pt>
                <c:pt idx="6">
                  <c:v>77</c:v>
                </c:pt>
                <c:pt idx="7">
                  <c:v>90</c:v>
                </c:pt>
                <c:pt idx="8">
                  <c:v>76</c:v>
                </c:pt>
                <c:pt idx="9">
                  <c:v>65</c:v>
                </c:pt>
                <c:pt idx="10">
                  <c:v>77</c:v>
                </c:pt>
                <c:pt idx="11">
                  <c:v>72</c:v>
                </c:pt>
                <c:pt idx="12">
                  <c:v>75</c:v>
                </c:pt>
                <c:pt idx="13">
                  <c:v>71</c:v>
                </c:pt>
              </c:numCache>
            </c:numRef>
          </c:val>
        </c:ser>
        <c:axId val="110957696"/>
        <c:axId val="110959232"/>
      </c:barChart>
      <c:catAx>
        <c:axId val="110957696"/>
        <c:scaling>
          <c:orientation val="minMax"/>
        </c:scaling>
        <c:axPos val="b"/>
        <c:tickLblPos val="nextTo"/>
        <c:crossAx val="110959232"/>
        <c:crosses val="autoZero"/>
        <c:auto val="1"/>
        <c:lblAlgn val="ctr"/>
        <c:lblOffset val="100"/>
      </c:catAx>
      <c:valAx>
        <c:axId val="11095923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095769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69</c:v>
                </c:pt>
                <c:pt idx="1">
                  <c:v>65</c:v>
                </c:pt>
                <c:pt idx="2">
                  <c:v>67</c:v>
                </c:pt>
                <c:pt idx="3">
                  <c:v>64</c:v>
                </c:pt>
                <c:pt idx="4">
                  <c:v>66</c:v>
                </c:pt>
                <c:pt idx="5">
                  <c:v>69</c:v>
                </c:pt>
                <c:pt idx="6">
                  <c:v>72</c:v>
                </c:pt>
                <c:pt idx="7">
                  <c:v>65</c:v>
                </c:pt>
                <c:pt idx="8">
                  <c:v>65</c:v>
                </c:pt>
                <c:pt idx="9">
                  <c:v>59</c:v>
                </c:pt>
                <c:pt idx="10">
                  <c:v>59</c:v>
                </c:pt>
                <c:pt idx="11">
                  <c:v>69</c:v>
                </c:pt>
                <c:pt idx="12">
                  <c:v>63</c:v>
                </c:pt>
                <c:pt idx="13">
                  <c:v>68</c:v>
                </c:pt>
              </c:numCache>
            </c:numRef>
          </c:val>
        </c:ser>
        <c:axId val="111016576"/>
        <c:axId val="111083904"/>
      </c:barChart>
      <c:catAx>
        <c:axId val="111016576"/>
        <c:scaling>
          <c:orientation val="minMax"/>
        </c:scaling>
        <c:axPos val="b"/>
        <c:tickLblPos val="nextTo"/>
        <c:crossAx val="111083904"/>
        <c:crosses val="autoZero"/>
        <c:auto val="1"/>
        <c:lblAlgn val="ctr"/>
        <c:lblOffset val="100"/>
      </c:catAx>
      <c:valAx>
        <c:axId val="11108390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101657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68</c:v>
                </c:pt>
                <c:pt idx="1">
                  <c:v>63</c:v>
                </c:pt>
                <c:pt idx="2">
                  <c:v>66</c:v>
                </c:pt>
                <c:pt idx="3">
                  <c:v>60</c:v>
                </c:pt>
                <c:pt idx="4">
                  <c:v>65</c:v>
                </c:pt>
                <c:pt idx="5">
                  <c:v>68</c:v>
                </c:pt>
                <c:pt idx="6">
                  <c:v>71</c:v>
                </c:pt>
                <c:pt idx="7">
                  <c:v>66</c:v>
                </c:pt>
                <c:pt idx="8">
                  <c:v>63</c:v>
                </c:pt>
                <c:pt idx="9">
                  <c:v>58</c:v>
                </c:pt>
                <c:pt idx="10">
                  <c:v>59</c:v>
                </c:pt>
                <c:pt idx="11">
                  <c:v>67</c:v>
                </c:pt>
                <c:pt idx="12">
                  <c:v>64</c:v>
                </c:pt>
                <c:pt idx="13">
                  <c:v>68</c:v>
                </c:pt>
              </c:numCache>
            </c:numRef>
          </c:val>
        </c:ser>
        <c:axId val="111030656"/>
        <c:axId val="111032192"/>
      </c:barChart>
      <c:catAx>
        <c:axId val="111030656"/>
        <c:scaling>
          <c:orientation val="minMax"/>
        </c:scaling>
        <c:axPos val="b"/>
        <c:tickLblPos val="nextTo"/>
        <c:crossAx val="111032192"/>
        <c:crosses val="autoZero"/>
        <c:auto val="1"/>
        <c:lblAlgn val="ctr"/>
        <c:lblOffset val="100"/>
      </c:catAx>
      <c:valAx>
        <c:axId val="11103219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1030656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Totalt 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Blad1!$A$2:$A$15</c:f>
              <c:strCache>
                <c:ptCount val="14"/>
                <c:pt idx="0">
                  <c:v>Bromma</c:v>
                </c:pt>
                <c:pt idx="1">
                  <c:v>Enskede Årsta Vantör</c:v>
                </c:pt>
                <c:pt idx="2">
                  <c:v>Farsta</c:v>
                </c:pt>
                <c:pt idx="3">
                  <c:v>Hägersten Liljeholmen</c:v>
                </c:pt>
                <c:pt idx="4">
                  <c:v>Hässelby 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 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 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67</c:v>
                </c:pt>
                <c:pt idx="1">
                  <c:v>63</c:v>
                </c:pt>
                <c:pt idx="2">
                  <c:v>63</c:v>
                </c:pt>
                <c:pt idx="3">
                  <c:v>58</c:v>
                </c:pt>
                <c:pt idx="4">
                  <c:v>64</c:v>
                </c:pt>
                <c:pt idx="5">
                  <c:v>65</c:v>
                </c:pt>
                <c:pt idx="6">
                  <c:v>67</c:v>
                </c:pt>
                <c:pt idx="7">
                  <c:v>65</c:v>
                </c:pt>
                <c:pt idx="8">
                  <c:v>65</c:v>
                </c:pt>
                <c:pt idx="9">
                  <c:v>57</c:v>
                </c:pt>
                <c:pt idx="10">
                  <c:v>60</c:v>
                </c:pt>
                <c:pt idx="11">
                  <c:v>67</c:v>
                </c:pt>
                <c:pt idx="12">
                  <c:v>59</c:v>
                </c:pt>
                <c:pt idx="13">
                  <c:v>67</c:v>
                </c:pt>
              </c:numCache>
            </c:numRef>
          </c:val>
        </c:ser>
        <c:axId val="111171840"/>
        <c:axId val="111173632"/>
      </c:barChart>
      <c:catAx>
        <c:axId val="111171840"/>
        <c:scaling>
          <c:orientation val="minMax"/>
        </c:scaling>
        <c:axPos val="b"/>
        <c:tickLblPos val="nextTo"/>
        <c:crossAx val="111173632"/>
        <c:crosses val="autoZero"/>
        <c:auto val="1"/>
        <c:lblAlgn val="ctr"/>
        <c:lblOffset val="100"/>
      </c:catAx>
      <c:valAx>
        <c:axId val="11117363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11171840"/>
        <c:crosses val="autoZero"/>
        <c:crossBetween val="between"/>
        <c:majorUnit val="20"/>
        <c:minorUnit val="20"/>
      </c:valAx>
    </c:plotArea>
    <c:legend>
      <c:legendPos val="r"/>
    </c:legend>
    <c:plotVisOnly val="1"/>
  </c:chart>
  <c:txPr>
    <a:bodyPr/>
    <a:lstStyle/>
    <a:p>
      <a:pPr>
        <a:defRPr sz="1000"/>
      </a:pPr>
      <a:endParaRPr lang="sv-SE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767ED067-3014-44C5-82D7-E770B2B45139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A44B2-9E42-4AB7-BCBB-04F9C3DDDED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0724" name="Platshållare för bildnummer 3"/>
          <p:cNvSpPr txBox="1">
            <a:spLocks noGrp="1"/>
          </p:cNvSpPr>
          <p:nvPr/>
        </p:nvSpPr>
        <p:spPr bwMode="auto">
          <a:xfrm>
            <a:off x="3852864" y="9431259"/>
            <a:ext cx="2944812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565A86E1-30A8-4EA8-92FB-A6A85BA1459C}" type="slidenum">
              <a:rPr lang="en-US" sz="1200" b="1"/>
              <a:pPr algn="r" defTabSz="922338"/>
              <a:t>15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174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AAB84B84-E6F6-4125-93FE-8E037663D850}" type="slidenum">
              <a:rPr lang="en-US" sz="1200" b="1"/>
              <a:pPr algn="r" defTabSz="922338"/>
              <a:t>16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2772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ED234004-F061-49A5-9BF4-3E80BA8C9B18}" type="slidenum">
              <a:rPr lang="en-US" sz="1200" b="1"/>
              <a:pPr algn="r" defTabSz="922338"/>
              <a:t>17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F2027-4C78-4AE3-9BB7-368546074DC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A6EDF74A-B5D6-4B93-AE97-1E6F368B1798}" type="slidenum">
              <a:rPr lang="en-US" sz="1200" b="1"/>
              <a:pPr algn="r" defTabSz="922338"/>
              <a:t>19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844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214E5053-B089-4394-B197-D018F0657079}" type="slidenum">
              <a:rPr lang="en-US" sz="1200" b="1"/>
              <a:pPr algn="r" defTabSz="922338"/>
              <a:t>20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686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FCD71A3A-55D9-487C-9645-4DDD8BE66583}" type="slidenum">
              <a:rPr lang="en-US" sz="1200" b="1"/>
              <a:pPr algn="r" defTabSz="922338"/>
              <a:t>21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4580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AD76489B-ACEC-437B-BEB8-66D3C282FAA4}" type="slidenum">
              <a:rPr lang="en-US" sz="1200" b="1"/>
              <a:pPr algn="r" defTabSz="922338"/>
              <a:t>23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5604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B530A1F-6118-4F2E-A3A6-1998C1161520}" type="slidenum">
              <a:rPr lang="en-US" sz="1200" b="1"/>
              <a:pPr algn="r" defTabSz="922338"/>
              <a:t>24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3EDF-EE3E-48E4-9A63-13A2C600E10F}" type="slidenum">
              <a:rPr lang="sv-SE"/>
              <a:pPr/>
              <a:t>3</a:t>
            </a:fld>
            <a:endParaRPr lang="sv-S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662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363597B8-71D4-40E0-8C4F-AE6B5B68822B}" type="slidenum">
              <a:rPr lang="en-US" sz="1200" b="1"/>
              <a:pPr algn="r" defTabSz="922338"/>
              <a:t>25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7652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61A1E932-5327-450E-86E5-BED6AF54E4AE}" type="slidenum">
              <a:rPr lang="en-US" sz="1200" b="1"/>
              <a:pPr algn="r" defTabSz="922338"/>
              <a:t>26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71DE-043E-41C5-AFFB-93570364761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71DE-043E-41C5-AFFB-93570364761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71DE-043E-41C5-AFFB-93570364761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174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AAB84B84-E6F6-4125-93FE-8E037663D850}" type="slidenum">
              <a:rPr lang="en-US" sz="1200" b="1"/>
              <a:pPr algn="r" defTabSz="922338"/>
              <a:t>31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2772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ED234004-F061-49A5-9BF4-3E80BA8C9B18}" type="slidenum">
              <a:rPr lang="en-US" sz="1200" b="1"/>
              <a:pPr algn="r" defTabSz="922338"/>
              <a:t>32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F2027-4C78-4AE3-9BB7-368546074DCB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34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3EDF-EE3E-48E4-9A63-13A2C600E10F}" type="slidenum">
              <a:rPr lang="sv-SE"/>
              <a:pPr/>
              <a:t>4</a:t>
            </a:fld>
            <a:endParaRPr lang="sv-S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35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36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844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214E5053-B089-4394-B197-D018F0657079}" type="slidenum">
              <a:rPr lang="en-US" sz="1200" b="1"/>
              <a:pPr algn="r" defTabSz="922338"/>
              <a:t>37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686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FCD71A3A-55D9-487C-9645-4DDD8BE66583}" type="slidenum">
              <a:rPr lang="en-US" sz="1200" b="1"/>
              <a:pPr algn="r" defTabSz="922338"/>
              <a:t>38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4580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AD76489B-ACEC-437B-BEB8-66D3C282FAA4}" type="slidenum">
              <a:rPr lang="en-US" sz="1200" b="1"/>
              <a:pPr algn="r" defTabSz="922338"/>
              <a:t>40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5604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B530A1F-6118-4F2E-A3A6-1998C1161520}" type="slidenum">
              <a:rPr lang="en-US" sz="1200" b="1"/>
              <a:pPr algn="r" defTabSz="922338"/>
              <a:t>41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662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363597B8-71D4-40E0-8C4F-AE6B5B68822B}" type="slidenum">
              <a:rPr lang="en-US" sz="1200" b="1"/>
              <a:pPr algn="r" defTabSz="922338"/>
              <a:t>42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7652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61A1E932-5327-450E-86E5-BED6AF54E4AE}" type="slidenum">
              <a:rPr lang="en-US" sz="1200" b="1"/>
              <a:pPr algn="r" defTabSz="922338"/>
              <a:t>43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71DE-043E-41C5-AFFB-935703647613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71DE-043E-41C5-AFFB-935703647613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71DE-043E-41C5-AFFB-935703647613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174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AAB84B84-E6F6-4125-93FE-8E037663D850}" type="slidenum">
              <a:rPr lang="en-US" sz="1200" b="1"/>
              <a:pPr algn="r" defTabSz="922338"/>
              <a:t>48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2772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ED234004-F061-49A5-9BF4-3E80BA8C9B18}" type="slidenum">
              <a:rPr lang="en-US" sz="1200" b="1"/>
              <a:pPr algn="r" defTabSz="922338"/>
              <a:t>49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F2027-4C78-4AE3-9BB7-368546074DCB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51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844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214E5053-B089-4394-B197-D018F0657079}" type="slidenum">
              <a:rPr lang="en-US" sz="1200" b="1"/>
              <a:pPr algn="r" defTabSz="922338"/>
              <a:t>52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686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FCD71A3A-55D9-487C-9645-4DDD8BE66583}" type="slidenum">
              <a:rPr lang="en-US" sz="1200" b="1"/>
              <a:pPr algn="r" defTabSz="922338"/>
              <a:t>53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4580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AD76489B-ACEC-437B-BEB8-66D3C282FAA4}" type="slidenum">
              <a:rPr lang="en-US" sz="1200" b="1"/>
              <a:pPr algn="r" defTabSz="922338"/>
              <a:t>9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5604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B530A1F-6118-4F2E-A3A6-1998C1161520}" type="slidenum">
              <a:rPr lang="en-US" sz="1200" b="1"/>
              <a:pPr algn="r" defTabSz="922338"/>
              <a:t>10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6628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363597B8-71D4-40E0-8C4F-AE6B5B68822B}" type="slidenum">
              <a:rPr lang="en-US" sz="1200" b="1"/>
              <a:pPr algn="r" defTabSz="922338"/>
              <a:t>11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7652" name="Platshållare för bildnummer 3"/>
          <p:cNvSpPr txBox="1">
            <a:spLocks noGrp="1"/>
          </p:cNvSpPr>
          <p:nvPr/>
        </p:nvSpPr>
        <p:spPr bwMode="auto">
          <a:xfrm>
            <a:off x="3852864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61A1E932-5327-450E-86E5-BED6AF54E4AE}" type="slidenum">
              <a:rPr lang="en-US" sz="1200" b="1"/>
              <a:pPr algn="r" defTabSz="922338"/>
              <a:t>12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1265-6376-44BA-8A10-FCAE6BC553E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96_stadshuspanoraama_v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</p:spPr>
      </p:pic>
      <p:pic>
        <p:nvPicPr>
          <p:cNvPr id="16387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51722A51-B18B-4BD7-B10B-75C29E6F80DC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0274EBC0-586D-4921-B15E-E167444EA21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9FB3E3-A7D5-46B8-9EFC-E9F53550303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0294A077-D206-4F25-97C1-25C1E0D308E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1B15D-BC9B-4427-875C-FEC2BAE42E74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C02B291-CDDC-479C-B0A2-C9152D2C78D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69C64711-4C9E-4BDE-A187-8E307BF8403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2381EC7A-78BB-476D-9D5C-E882B754BA4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A9DE6-BD42-4679-B6F9-633FB301A36F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F0BAFFC-A237-4B38-A089-E778A8A6BDF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232F7E-5AB1-4D8C-97FD-1BEBBF0D007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1EA94A4-5B7B-40A8-B910-BDA55DFAAAA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E114E7-E1DC-4828-B778-5806C25004D3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F2B1DBD-0CA9-4BA2-955D-DB13F2E0301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9EF0D-7519-41E8-805E-22962D1D10DF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A290261E-2F9C-4EAE-9B94-8BEE68C372B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2180A-4265-49CC-B595-83639A031BF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3C090F15-2D37-442B-964A-E27DD4C4FCD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966F-7805-4592-924C-BD3A4731A69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C1EC66E-D70D-4580-B05E-9AD5C41D085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0993F-5517-46DD-8C83-6173D75FD4E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9779E9D1-D8C8-4414-85B3-B76DA0FDCB7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54873-A8C4-467B-ACB1-8D5B8174ED63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3545FD92-0447-41AD-A943-35CD54666D6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803F10-B227-481F-8D3D-DC32BD5DA1F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6B0C7558-054C-461B-9BC8-1B3F51E8409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79877-1CA8-4772-838A-D4599243BA9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6E84BD04-0880-4044-966F-506F7AEB329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D9039-C7A0-42EF-896F-E5158907839D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D6F1C662-5087-4748-BE7C-D981A85DD74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9FCBE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FAD78F52-72CB-47AF-9D1B-D307FB95E81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E8F51098-AB4D-428C-A541-99A2972B386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518DE-2155-4BAE-9B78-4B8ED309798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432DE629-F6A1-47FB-A780-A4DB55742D3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DC4BA-C9A1-418E-9EB4-D834208B42BF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9B2E578-C2D5-4E91-AF90-96B85DEEAF0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8AEFE-4916-4983-B9BC-C06C906F68A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2843A73-5C10-4E05-8D2E-6724B1CDB96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9603C-24FF-4107-948B-F7D91468DA89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3723AB7-9E13-480F-9192-9EBDACC0DB9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37248-9A07-4F0F-BF74-F4F95A8EB80B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A262E86-343C-438C-A571-7FAFABFC8D82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E3754-50E5-4D02-80C8-E87EE4B4974E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4E56121B-9DDE-4379-AC54-D2C80F3488D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6690B-61AB-4293-B9B3-42691A00689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9C4DD02-0F41-4184-A9D1-E48DC57D942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5B59A-13FA-4A2C-BC58-531DF56B24E5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89F406B8-28E3-419A-B8CB-5704C43A5C9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301A2-5CAB-46FA-8B79-EAAA6BC736C3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A25AD7C5-01AA-4BB0-A4A5-2ABFFD0EAF4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6E273B-973A-41D0-8C36-F6C074E41919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5005E2BB-4B75-4B1D-8149-8580C137221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CB9F5-16E9-40D2-AC32-DCA6E7FA9ED7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BBBE300E-0F77-4CA4-AB4E-A5ED3A1E4D9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D1D3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1E897915-520E-4DF9-8986-292EE23CC61E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1720EF9E-3EAC-44C0-A4C8-7932F0595E3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6FB5B-EF44-4936-9E11-A08B8483FCA5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94EA4785-42C4-4E5A-A338-ECD62D648E8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1C597-3AD3-41EA-9CC3-C229AA33A04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A5BD794-1F0D-4AE9-8B87-00C07EEA1C5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EF184-D571-47D3-ACA1-724AB07FB6FC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4BCBBBC8-ACA3-4516-B5B8-518DACEB796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FD86F-1854-44CC-A658-C5A1A9791D3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4A6F211-CD1F-4266-8C25-E5522B5EB4F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1A421-76BC-40DE-8146-55092D7D9F5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07910E0B-4F16-4672-84E6-DD43CF69949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8166-B562-4568-A6DA-74547C74123D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B51A113-F66C-4D0B-AD25-2D3BED6690A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F158-5FE7-44F1-960E-2572BB5AFBF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04E07F2-E000-4881-910F-8C7D677904F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E1B27-4E82-4D26-A8E4-8519AA0D75BE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C1C6F65F-933A-4F29-B4C4-BB51BFB6076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E60ECF-FEB5-44AC-8B69-394211331BE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8C25FC84-2C4B-4A3D-B8C5-F4D26E82F9D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0767B4-0E78-44C7-A8D7-76E40F937F9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09955B8D-2601-4633-A3A9-F655E068BA8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320E6-3623-49E7-878B-AAB9BB7A72A5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A5EC2B67-29B5-48F2-A123-856FD9EE106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6CB33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F6AFD8B8-03D8-4E5C-B771-A25155FE3234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0CBA288A-2388-4FA3-ACF9-FD0F9666116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0E4A4-4257-470E-BFFC-96C0E9D1C106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D7A6E0D1-DC99-4E2B-A2DF-AE542744E72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81F3E-3F98-4932-997E-582A10204CC3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EE85456-5003-4A33-80A2-400B49DFB06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706A1-C5E2-4433-99D1-871E78E3923D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B31AEEA-71C0-4A06-9B7E-31922B57F17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47790-3EB3-4937-82F1-0A9F4406173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F002009-FF36-4E94-BB5D-790D611F9B7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16175-FBED-49E1-ABD3-40B67239D98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18A0D8F3-8FDE-42BF-850D-6695859C973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A4E35-CC0D-4AB7-9E53-19CA3C8A356C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3983A482-2745-4378-B880-3F6D00233BA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6B69C-1E89-48D0-BCE7-F82741093CDE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53607DC6-F368-4FF1-9FF5-DE3128EB363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284A9-6D29-442F-982C-A716809C32E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792A403-E375-4DD4-A42B-FA0E0EBCF35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9064C-C555-4D9F-9B0C-F82F3C6EAC7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8D71E1EC-4354-471A-A373-F0FDB15A03B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682FE-9033-429F-85D9-2CAD754A3F7E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AEE098E7-E8B2-40A3-BBB1-FE9061703C4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FED89-E25E-467A-803F-470E55F4BBD7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D662EAF-3DB8-4E68-AFCF-3C0F72A7795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7F688-FFE1-4361-B3C3-6E26964AAE95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7278071-D763-4A04-A83C-09E84326A58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E630E-7A1B-45B4-ABFD-BCF16ABCCAB5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19223490-3E74-4ADB-AF3E-EAC6C1B8C2B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E5373-7AE4-4FA0-8443-1A790D948BB7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907018C-F3A5-448A-94E3-A68BE479C25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16C0-1D8B-4120-B7B2-0921CB2AC0F9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CFE8353-3E76-4971-8554-7763E51FD50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F9C97F70-5386-4ACC-A58F-64A53EBFE1D4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9C44DA93-919E-40A9-8527-D71CBEB1469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712A4BDA-1B90-4401-A0F7-EC861835C0C2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25BF4476-744C-4039-97C6-6B204154086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9FCBE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7F17B882-4300-4863-A9EE-DBE6F289C64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8B0DF65E-0FAB-464C-A954-D1E529C5027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D1D3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C6DA321A-9D6D-4D3B-A25A-F6076CC1C655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3E6412EA-70B4-4A6A-98F2-6D11FF3CD63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6CB33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05CB2F75-9AB5-47A2-A77C-3D1BBAE4FE23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90A2A85C-21AF-4409-ADAE-38E33F2DA72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hart" Target="../charts/chart16.xml"/><Relationship Id="rId5" Type="http://schemas.openxmlformats.org/officeDocument/2006/relationships/image" Target="../media/image6.emf"/><Relationship Id="rId10" Type="http://schemas.openxmlformats.org/officeDocument/2006/relationships/chart" Target="../charts/chart15.xml"/><Relationship Id="rId4" Type="http://schemas.openxmlformats.org/officeDocument/2006/relationships/image" Target="../media/image5.emf"/><Relationship Id="rId9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hart" Target="../charts/chart18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chart" Target="../charts/chart21.xml"/><Relationship Id="rId5" Type="http://schemas.openxmlformats.org/officeDocument/2006/relationships/image" Target="../media/image4.emf"/><Relationship Id="rId10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hart" Target="../charts/chart24.xm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chart" Target="../charts/char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7.xml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chart" Target="../charts/chart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chart" Target="../charts/chart39.xml"/><Relationship Id="rId4" Type="http://schemas.openxmlformats.org/officeDocument/2006/relationships/image" Target="../media/image5.emf"/><Relationship Id="rId9" Type="http://schemas.openxmlformats.org/officeDocument/2006/relationships/chart" Target="../charts/chart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hart" Target="../charts/chart40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chart" Target="../charts/chart42.xml"/><Relationship Id="rId4" Type="http://schemas.openxmlformats.org/officeDocument/2006/relationships/chart" Target="../charts/chart41.xml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chart" Target="../charts/chart45.xml"/><Relationship Id="rId4" Type="http://schemas.openxmlformats.org/officeDocument/2006/relationships/image" Target="../media/image5.emf"/><Relationship Id="rId9" Type="http://schemas.openxmlformats.org/officeDocument/2006/relationships/chart" Target="../charts/char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chart" Target="../charts/chart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0.xml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1.x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2.xml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9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chart" Target="../charts/chart6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1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chart" Target="../charts/chart63.xml"/><Relationship Id="rId4" Type="http://schemas.openxmlformats.org/officeDocument/2006/relationships/image" Target="../media/image5.emf"/><Relationship Id="rId9" Type="http://schemas.openxmlformats.org/officeDocument/2006/relationships/chart" Target="../charts/chart6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chart" Target="../charts/chart66.xml"/><Relationship Id="rId4" Type="http://schemas.openxmlformats.org/officeDocument/2006/relationships/image" Target="../media/image5.emf"/><Relationship Id="rId9" Type="http://schemas.openxmlformats.org/officeDocument/2006/relationships/chart" Target="../charts/chart6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7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chart" Target="../charts/chart69.xml"/><Relationship Id="rId4" Type="http://schemas.openxmlformats.org/officeDocument/2006/relationships/image" Target="../media/image5.emf"/><Relationship Id="rId9" Type="http://schemas.openxmlformats.org/officeDocument/2006/relationships/chart" Target="../charts/chart6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2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chart" Target="../charts/chart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7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5.xml"/><Relationship Id="rId5" Type="http://schemas.openxmlformats.org/officeDocument/2006/relationships/chart" Target="../charts/chart74.xml"/><Relationship Id="rId4" Type="http://schemas.openxmlformats.org/officeDocument/2006/relationships/image" Target="../media/image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sv-SE"/>
              <a:t>SIDAN </a:t>
            </a:r>
            <a:fld id="{5148409A-2EA7-4BFC-BA78-41C7099FA282}" type="slidenum">
              <a:rPr lang="sv-SE"/>
              <a:pPr/>
              <a:t>1</a:t>
            </a:fld>
            <a:endParaRPr lang="sv-S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33999"/>
            <a:ext cx="7772400" cy="719137"/>
          </a:xfrm>
        </p:spPr>
        <p:txBody>
          <a:bodyPr/>
          <a:lstStyle/>
          <a:p>
            <a:r>
              <a:rPr lang="sv-SE" dirty="0" smtClean="0"/>
              <a:t>Kvaliteten i din hemtjänst</a:t>
            </a:r>
            <a:br>
              <a:rPr lang="sv-SE" dirty="0" smtClean="0"/>
            </a:br>
            <a:r>
              <a:rPr lang="sv-SE" sz="2800" dirty="0" smtClean="0"/>
              <a:t>Brukarundersökning 2011</a:t>
            </a:r>
            <a:endParaRPr lang="sv-SE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653632"/>
            <a:ext cx="7773987" cy="863600"/>
          </a:xfrm>
        </p:spPr>
        <p:txBody>
          <a:bodyPr/>
          <a:lstStyle/>
          <a:p>
            <a:r>
              <a:rPr lang="sv-SE" dirty="0" smtClean="0"/>
              <a:t>Stadsledningskontoret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2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9220" name="Text Box 133"/>
          <p:cNvSpPr txBox="1">
            <a:spLocks noChangeArrowheads="1"/>
          </p:cNvSpPr>
          <p:nvPr/>
        </p:nvSpPr>
        <p:spPr bwMode="auto">
          <a:xfrm>
            <a:off x="23495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9222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9223" name="Text Box 133"/>
          <p:cNvSpPr txBox="1">
            <a:spLocks noChangeArrowheads="1"/>
          </p:cNvSpPr>
          <p:nvPr/>
        </p:nvSpPr>
        <p:spPr bwMode="auto">
          <a:xfrm>
            <a:off x="47244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9224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40770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Fr. 2 Är det </a:t>
            </a:r>
            <a:r>
              <a:rPr lang="sv-SE" sz="1100" u="sng" dirty="0"/>
              <a:t>oftast</a:t>
            </a:r>
            <a:r>
              <a:rPr lang="sv-SE" sz="1100" dirty="0"/>
              <a:t> samma personer som hjälper dig?</a:t>
            </a:r>
            <a:endParaRPr lang="en-GB" sz="1100" dirty="0"/>
          </a:p>
        </p:txBody>
      </p:sp>
      <p:sp>
        <p:nvSpPr>
          <p:cNvPr id="9225" name="Rectangle 160"/>
          <p:cNvSpPr>
            <a:spLocks noChangeArrowheads="1"/>
          </p:cNvSpPr>
          <p:nvPr/>
        </p:nvSpPr>
        <p:spPr bwMode="auto">
          <a:xfrm>
            <a:off x="7884368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textruta 63"/>
          <p:cNvSpPr txBox="1">
            <a:spLocks noChangeArrowheads="1"/>
          </p:cNvSpPr>
          <p:nvPr/>
        </p:nvSpPr>
        <p:spPr bwMode="auto">
          <a:xfrm>
            <a:off x="8011368" y="3073400"/>
            <a:ext cx="1132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1" name="Rectangle 160"/>
          <p:cNvSpPr>
            <a:spLocks noChangeArrowheads="1"/>
          </p:cNvSpPr>
          <p:nvPr/>
        </p:nvSpPr>
        <p:spPr bwMode="auto">
          <a:xfrm>
            <a:off x="7884368" y="3562921"/>
            <a:ext cx="177800" cy="153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ruta 63"/>
          <p:cNvSpPr txBox="1">
            <a:spLocks noChangeArrowheads="1"/>
          </p:cNvSpPr>
          <p:nvPr/>
        </p:nvSpPr>
        <p:spPr bwMode="auto">
          <a:xfrm>
            <a:off x="8024068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2010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4368" y="3922961"/>
            <a:ext cx="177800" cy="1539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ruta 63"/>
          <p:cNvSpPr txBox="1">
            <a:spLocks noChangeArrowheads="1"/>
          </p:cNvSpPr>
          <p:nvPr/>
        </p:nvSpPr>
        <p:spPr bwMode="auto">
          <a:xfrm>
            <a:off x="8024068" y="386104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2009</a:t>
            </a:r>
            <a:endParaRPr lang="en-GB" sz="1100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10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3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0244" name="Text Box 133"/>
          <p:cNvSpPr txBox="1">
            <a:spLocks noChangeArrowheads="1"/>
          </p:cNvSpPr>
          <p:nvPr/>
        </p:nvSpPr>
        <p:spPr bwMode="auto">
          <a:xfrm>
            <a:off x="2349500" y="486916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 err="1"/>
              <a:t>Ja</a:t>
            </a:r>
            <a:endParaRPr lang="en-GB" sz="1100" dirty="0"/>
          </a:p>
        </p:txBody>
      </p:sp>
      <p:sp>
        <p:nvSpPr>
          <p:cNvPr id="10246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0247" name="Text Box 133"/>
          <p:cNvSpPr txBox="1">
            <a:spLocks noChangeArrowheads="1"/>
          </p:cNvSpPr>
          <p:nvPr/>
        </p:nvSpPr>
        <p:spPr bwMode="auto">
          <a:xfrm>
            <a:off x="4724400" y="486916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 err="1"/>
              <a:t>Nej</a:t>
            </a:r>
            <a:endParaRPr lang="en-GB" sz="1100" dirty="0"/>
          </a:p>
        </p:txBody>
      </p:sp>
      <p:sp>
        <p:nvSpPr>
          <p:cNvPr id="10248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353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3 Bor du ensam?</a:t>
            </a:r>
            <a:endParaRPr lang="en-GB" sz="1100" dirty="0"/>
          </a:p>
        </p:txBody>
      </p:sp>
      <p:sp>
        <p:nvSpPr>
          <p:cNvPr id="10249" name="Rectangle 160"/>
          <p:cNvSpPr>
            <a:spLocks noChangeArrowheads="1"/>
          </p:cNvSpPr>
          <p:nvPr/>
        </p:nvSpPr>
        <p:spPr bwMode="auto">
          <a:xfrm>
            <a:off x="7884368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51" name="textruta 63"/>
          <p:cNvSpPr txBox="1">
            <a:spLocks noChangeArrowheads="1"/>
          </p:cNvSpPr>
          <p:nvPr/>
        </p:nvSpPr>
        <p:spPr bwMode="auto">
          <a:xfrm>
            <a:off x="7956376" y="3073400"/>
            <a:ext cx="12642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1" name="Rectangle 160"/>
          <p:cNvSpPr>
            <a:spLocks noChangeArrowheads="1"/>
          </p:cNvSpPr>
          <p:nvPr/>
        </p:nvSpPr>
        <p:spPr bwMode="auto">
          <a:xfrm>
            <a:off x="7884368" y="3562921"/>
            <a:ext cx="177800" cy="153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ruta 63"/>
          <p:cNvSpPr txBox="1">
            <a:spLocks noChangeArrowheads="1"/>
          </p:cNvSpPr>
          <p:nvPr/>
        </p:nvSpPr>
        <p:spPr bwMode="auto">
          <a:xfrm>
            <a:off x="8024068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2010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4368" y="3922961"/>
            <a:ext cx="177800" cy="1539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ruta 63"/>
          <p:cNvSpPr txBox="1">
            <a:spLocks noChangeArrowheads="1"/>
          </p:cNvSpPr>
          <p:nvPr/>
        </p:nvSpPr>
        <p:spPr bwMode="auto">
          <a:xfrm>
            <a:off x="8024068" y="386104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2009</a:t>
            </a:r>
            <a:endParaRPr lang="en-GB" sz="1100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11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5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Biståndsbeslutet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1268" name="Text Box 133"/>
          <p:cNvSpPr txBox="1">
            <a:spLocks noChangeArrowheads="1"/>
          </p:cNvSpPr>
          <p:nvPr/>
        </p:nvSpPr>
        <p:spPr bwMode="auto">
          <a:xfrm>
            <a:off x="2349500" y="486916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11270" name="textruta 47"/>
          <p:cNvSpPr txBox="1">
            <a:spLocks noChangeArrowheads="1"/>
          </p:cNvSpPr>
          <p:nvPr/>
        </p:nvSpPr>
        <p:spPr bwMode="auto">
          <a:xfrm>
            <a:off x="971600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1271" name="Text Box 133"/>
          <p:cNvSpPr txBox="1">
            <a:spLocks noChangeArrowheads="1"/>
          </p:cNvSpPr>
          <p:nvPr/>
        </p:nvSpPr>
        <p:spPr bwMode="auto">
          <a:xfrm>
            <a:off x="4724400" y="486916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1272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7734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5 Vet du vad du skall ha hjälp med enligt det beslut som fattats av biståndshandläggningen?</a:t>
            </a:r>
            <a:endParaRPr lang="en-GB" sz="1100" dirty="0"/>
          </a:p>
        </p:txBody>
      </p:sp>
      <p:sp>
        <p:nvSpPr>
          <p:cNvPr id="11273" name="Rectangle 160"/>
          <p:cNvSpPr>
            <a:spLocks noChangeArrowheads="1"/>
          </p:cNvSpPr>
          <p:nvPr/>
        </p:nvSpPr>
        <p:spPr bwMode="auto">
          <a:xfrm>
            <a:off x="7884368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5" name="textruta 63"/>
          <p:cNvSpPr txBox="1">
            <a:spLocks noChangeArrowheads="1"/>
          </p:cNvSpPr>
          <p:nvPr/>
        </p:nvSpPr>
        <p:spPr bwMode="auto">
          <a:xfrm>
            <a:off x="8011368" y="3073400"/>
            <a:ext cx="1132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1" name="Rectangle 160"/>
          <p:cNvSpPr>
            <a:spLocks noChangeArrowheads="1"/>
          </p:cNvSpPr>
          <p:nvPr/>
        </p:nvSpPr>
        <p:spPr bwMode="auto">
          <a:xfrm>
            <a:off x="7884368" y="3562921"/>
            <a:ext cx="177800" cy="153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ruta 63"/>
          <p:cNvSpPr txBox="1">
            <a:spLocks noChangeArrowheads="1"/>
          </p:cNvSpPr>
          <p:nvPr/>
        </p:nvSpPr>
        <p:spPr bwMode="auto">
          <a:xfrm>
            <a:off x="8024068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2010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4368" y="3922961"/>
            <a:ext cx="177800" cy="1539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ruta 63"/>
          <p:cNvSpPr txBox="1">
            <a:spLocks noChangeArrowheads="1"/>
          </p:cNvSpPr>
          <p:nvPr/>
        </p:nvSpPr>
        <p:spPr bwMode="auto">
          <a:xfrm>
            <a:off x="8024068" y="386104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2009</a:t>
            </a:r>
            <a:endParaRPr lang="en-GB" sz="1100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12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Biståndsbeslutet</a:t>
            </a:r>
            <a:endParaRPr lang="en-US" i="1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12493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7" name="Text Box 40"/>
          <p:cNvSpPr txBox="1">
            <a:spLocks noChangeArrowheads="1"/>
          </p:cNvSpPr>
          <p:nvPr/>
        </p:nvSpPr>
        <p:spPr bwMode="auto">
          <a:xfrm>
            <a:off x="2144713" y="1990001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r>
              <a:rPr lang="en-GB" sz="1100" dirty="0"/>
              <a:t> </a:t>
            </a:r>
            <a:r>
              <a:rPr lang="en-GB" sz="1100" dirty="0" smtClean="0"/>
              <a:t>2011</a:t>
            </a:r>
            <a:endParaRPr lang="en-GB" sz="1100" dirty="0"/>
          </a:p>
        </p:txBody>
      </p:sp>
      <p:sp>
        <p:nvSpPr>
          <p:cNvPr id="12298" name="Text Box 197"/>
          <p:cNvSpPr txBox="1">
            <a:spLocks noChangeArrowheads="1"/>
          </p:cNvSpPr>
          <p:nvPr/>
        </p:nvSpPr>
        <p:spPr bwMode="auto">
          <a:xfrm>
            <a:off x="539552" y="1657350"/>
            <a:ext cx="36514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Biståndshandläggaren</a:t>
            </a:r>
            <a:r>
              <a:rPr lang="en-GB" sz="1100" dirty="0"/>
              <a:t> </a:t>
            </a:r>
            <a:r>
              <a:rPr lang="en-GB" sz="1100" dirty="0" err="1"/>
              <a:t>bemöter</a:t>
            </a:r>
            <a:r>
              <a:rPr lang="en-GB" sz="1100" dirty="0"/>
              <a:t> </a:t>
            </a:r>
            <a:r>
              <a:rPr lang="en-GB" sz="1100" dirty="0" err="1"/>
              <a:t>mig</a:t>
            </a:r>
            <a:r>
              <a:rPr lang="en-GB" sz="1100" dirty="0"/>
              <a:t> </a:t>
            </a:r>
            <a:r>
              <a:rPr lang="en-GB" sz="1100" dirty="0" err="1"/>
              <a:t>på</a:t>
            </a:r>
            <a:r>
              <a:rPr lang="en-GB" sz="1100" dirty="0"/>
              <a:t> </a:t>
            </a:r>
            <a:r>
              <a:rPr lang="en-GB" sz="1100" dirty="0" err="1"/>
              <a:t>ett</a:t>
            </a:r>
            <a:r>
              <a:rPr lang="en-GB" sz="1100" dirty="0"/>
              <a:t> bra </a:t>
            </a:r>
            <a:r>
              <a:rPr lang="en-GB" sz="1100" dirty="0" err="1"/>
              <a:t>sätt</a:t>
            </a:r>
            <a:endParaRPr lang="en-GB" sz="1100" dirty="0"/>
          </a:p>
        </p:txBody>
      </p:sp>
      <p:sp>
        <p:nvSpPr>
          <p:cNvPr id="12299" name="Text Box 200"/>
          <p:cNvSpPr txBox="1">
            <a:spLocks noChangeArrowheads="1"/>
          </p:cNvSpPr>
          <p:nvPr/>
        </p:nvSpPr>
        <p:spPr bwMode="auto">
          <a:xfrm>
            <a:off x="36513" y="3321050"/>
            <a:ext cx="4151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får</a:t>
            </a:r>
            <a:r>
              <a:rPr lang="en-GB" sz="1100" dirty="0"/>
              <a:t> den </a:t>
            </a:r>
            <a:r>
              <a:rPr lang="en-GB" sz="1100" dirty="0" err="1"/>
              <a:t>hjälp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</a:t>
            </a:r>
            <a:r>
              <a:rPr lang="en-GB" sz="1100" dirty="0" err="1"/>
              <a:t>biståndshandläggaren</a:t>
            </a:r>
            <a:r>
              <a:rPr lang="en-GB" sz="1100" dirty="0"/>
              <a:t> </a:t>
            </a:r>
            <a:r>
              <a:rPr lang="en-GB" sz="1100" dirty="0" err="1"/>
              <a:t>beslutat</a:t>
            </a:r>
            <a:r>
              <a:rPr lang="en-GB" sz="1100" dirty="0"/>
              <a:t> </a:t>
            </a:r>
            <a:r>
              <a:rPr lang="en-GB" sz="1100" dirty="0" err="1"/>
              <a:t>om</a:t>
            </a:r>
            <a:endParaRPr lang="en-GB" sz="1100" dirty="0"/>
          </a:p>
        </p:txBody>
      </p:sp>
      <p:graphicFrame>
        <p:nvGraphicFramePr>
          <p:cNvPr id="5536" name="FR4TABELL"/>
          <p:cNvGraphicFramePr>
            <a:graphicFrameLocks noGrp="1"/>
          </p:cNvGraphicFramePr>
          <p:nvPr/>
        </p:nvGraphicFramePr>
        <p:xfrm>
          <a:off x="8574088" y="2132856"/>
          <a:ext cx="423862" cy="646113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6TABELL"/>
          <p:cNvGraphicFramePr>
            <a:graphicFrameLocks noGrp="1"/>
          </p:cNvGraphicFramePr>
          <p:nvPr/>
        </p:nvGraphicFramePr>
        <p:xfrm>
          <a:off x="8561388" y="3798144"/>
          <a:ext cx="423862" cy="6413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69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3" name="Text Box 40"/>
          <p:cNvSpPr txBox="1">
            <a:spLocks noChangeArrowheads="1"/>
          </p:cNvSpPr>
          <p:nvPr/>
        </p:nvSpPr>
        <p:spPr bwMode="auto">
          <a:xfrm>
            <a:off x="2132013" y="3718193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12314" name="Line 225"/>
          <p:cNvSpPr>
            <a:spLocks noChangeShapeType="1"/>
          </p:cNvSpPr>
          <p:nvPr/>
        </p:nvSpPr>
        <p:spPr bwMode="auto">
          <a:xfrm>
            <a:off x="4178300" y="4241800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15" name="Line 226"/>
          <p:cNvSpPr>
            <a:spLocks noChangeShapeType="1"/>
          </p:cNvSpPr>
          <p:nvPr/>
        </p:nvSpPr>
        <p:spPr bwMode="auto">
          <a:xfrm>
            <a:off x="8353425" y="4240213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16" name="Text Box 224"/>
          <p:cNvSpPr txBox="1">
            <a:spLocks noChangeArrowheads="1"/>
          </p:cNvSpPr>
          <p:nvPr/>
        </p:nvSpPr>
        <p:spPr bwMode="auto">
          <a:xfrm>
            <a:off x="4014788" y="4306888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2317" name="Text Box 223"/>
          <p:cNvSpPr txBox="1">
            <a:spLocks noChangeArrowheads="1"/>
          </p:cNvSpPr>
          <p:nvPr/>
        </p:nvSpPr>
        <p:spPr bwMode="auto">
          <a:xfrm>
            <a:off x="8140700" y="4308475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2318" name="Text Box 197"/>
          <p:cNvSpPr txBox="1">
            <a:spLocks noChangeArrowheads="1"/>
          </p:cNvSpPr>
          <p:nvPr/>
        </p:nvSpPr>
        <p:spPr bwMode="auto">
          <a:xfrm>
            <a:off x="698500" y="1124744"/>
            <a:ext cx="3657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b="1" dirty="0" err="1"/>
              <a:t>Ange</a:t>
            </a:r>
            <a:r>
              <a:rPr lang="en-GB" sz="1100" b="1" dirty="0"/>
              <a:t> </a:t>
            </a:r>
            <a:r>
              <a:rPr lang="en-GB" sz="1100" b="1" dirty="0" err="1"/>
              <a:t>hur</a:t>
            </a:r>
            <a:r>
              <a:rPr lang="en-GB" sz="1100" b="1" dirty="0"/>
              <a:t> du </a:t>
            </a:r>
            <a:r>
              <a:rPr lang="en-GB" sz="1100" b="1" dirty="0" err="1"/>
              <a:t>tycker</a:t>
            </a:r>
            <a:r>
              <a:rPr lang="en-GB" sz="1100" b="1" dirty="0"/>
              <a:t> </a:t>
            </a:r>
            <a:r>
              <a:rPr lang="en-GB" sz="1100" b="1" dirty="0" err="1"/>
              <a:t>att</a:t>
            </a:r>
            <a:r>
              <a:rPr lang="en-GB" sz="1100" b="1" dirty="0"/>
              <a:t> </a:t>
            </a:r>
            <a:r>
              <a:rPr lang="en-GB" sz="1100" b="1" dirty="0" err="1"/>
              <a:t>följande</a:t>
            </a:r>
            <a:r>
              <a:rPr lang="en-GB" sz="1100" b="1" dirty="0"/>
              <a:t> </a:t>
            </a:r>
            <a:r>
              <a:rPr lang="en-GB" sz="1100" b="1" dirty="0" err="1"/>
              <a:t>påstående</a:t>
            </a:r>
            <a:r>
              <a:rPr lang="en-GB" sz="1100" b="1" dirty="0"/>
              <a:t> </a:t>
            </a:r>
            <a:r>
              <a:rPr lang="en-GB" sz="1100" b="1" dirty="0" err="1"/>
              <a:t>stämmer</a:t>
            </a:r>
            <a:r>
              <a:rPr lang="en-GB" sz="1100" b="1" dirty="0"/>
              <a:t>.</a:t>
            </a:r>
          </a:p>
        </p:txBody>
      </p:sp>
      <p:grpSp>
        <p:nvGrpSpPr>
          <p:cNvPr id="73" name="Group 238"/>
          <p:cNvGrpSpPr>
            <a:grpSpLocks/>
          </p:cNvGrpSpPr>
          <p:nvPr/>
        </p:nvGrpSpPr>
        <p:grpSpPr bwMode="auto">
          <a:xfrm>
            <a:off x="2589270" y="4869160"/>
            <a:ext cx="6554729" cy="252413"/>
            <a:chOff x="497" y="3810"/>
            <a:chExt cx="4501" cy="159"/>
          </a:xfrm>
        </p:grpSpPr>
        <p:sp>
          <p:nvSpPr>
            <p:cNvPr id="74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75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76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77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78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79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0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1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2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3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143823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14382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13429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14382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12477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" name="FR6"/>
          <p:cNvGraphicFramePr>
            <a:graphicFrameLocks noChangeAspect="1"/>
          </p:cNvGraphicFramePr>
          <p:nvPr/>
        </p:nvGraphicFramePr>
        <p:xfrm>
          <a:off x="2382838" y="34480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2" name="FR4"/>
          <p:cNvGraphicFramePr>
            <a:graphicFrameLocks noChangeAspect="1"/>
          </p:cNvGraphicFramePr>
          <p:nvPr/>
        </p:nvGraphicFramePr>
        <p:xfrm>
          <a:off x="2339752" y="1772816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Platshållare för bildnummer 33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13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25"/>
          <p:cNvSpPr>
            <a:spLocks noChangeShapeType="1"/>
          </p:cNvSpPr>
          <p:nvPr/>
        </p:nvSpPr>
        <p:spPr bwMode="auto">
          <a:xfrm>
            <a:off x="4191000" y="4942755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2" name="Line 226"/>
          <p:cNvSpPr>
            <a:spLocks noChangeShapeType="1"/>
          </p:cNvSpPr>
          <p:nvPr/>
        </p:nvSpPr>
        <p:spPr bwMode="auto">
          <a:xfrm>
            <a:off x="8366125" y="4941168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4" name="Text Box 224"/>
          <p:cNvSpPr txBox="1">
            <a:spLocks noChangeArrowheads="1"/>
          </p:cNvSpPr>
          <p:nvPr/>
        </p:nvSpPr>
        <p:spPr bwMode="auto">
          <a:xfrm>
            <a:off x="4027488" y="5007843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3325" name="Text Box 223"/>
          <p:cNvSpPr txBox="1">
            <a:spLocks noChangeArrowheads="1"/>
          </p:cNvSpPr>
          <p:nvPr/>
        </p:nvSpPr>
        <p:spPr bwMode="auto">
          <a:xfrm>
            <a:off x="8153400" y="500943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332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9318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Text Box 40"/>
          <p:cNvSpPr txBox="1">
            <a:spLocks noChangeArrowheads="1"/>
          </p:cNvSpPr>
          <p:nvPr/>
        </p:nvSpPr>
        <p:spPr bwMode="auto">
          <a:xfrm>
            <a:off x="2144713" y="1363663"/>
            <a:ext cx="20478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/>
              <a:t>Totalt i staden</a:t>
            </a:r>
          </a:p>
          <a:p>
            <a:pPr algn="r">
              <a:spcBef>
                <a:spcPct val="40000"/>
              </a:spcBef>
            </a:pPr>
            <a:r>
              <a:rPr lang="en-GB" sz="1100"/>
              <a:t>2011</a:t>
            </a:r>
          </a:p>
        </p:txBody>
      </p:sp>
      <p:sp>
        <p:nvSpPr>
          <p:cNvPr id="13332" name="Text Box 41"/>
          <p:cNvSpPr txBox="1">
            <a:spLocks noChangeArrowheads="1"/>
          </p:cNvSpPr>
          <p:nvPr/>
        </p:nvSpPr>
        <p:spPr bwMode="auto">
          <a:xfrm>
            <a:off x="2152650" y="2182813"/>
            <a:ext cx="20478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/>
              <a:t>Totalt i staden</a:t>
            </a:r>
          </a:p>
          <a:p>
            <a:pPr algn="r">
              <a:spcBef>
                <a:spcPct val="40000"/>
              </a:spcBef>
            </a:pPr>
            <a:r>
              <a:rPr lang="en-GB" sz="1100"/>
              <a:t>2011</a:t>
            </a:r>
          </a:p>
        </p:txBody>
      </p:sp>
      <p:sp>
        <p:nvSpPr>
          <p:cNvPr id="13333" name="Text Box 42"/>
          <p:cNvSpPr txBox="1">
            <a:spLocks noChangeArrowheads="1"/>
          </p:cNvSpPr>
          <p:nvPr/>
        </p:nvSpPr>
        <p:spPr bwMode="auto">
          <a:xfrm>
            <a:off x="2146300" y="2952750"/>
            <a:ext cx="2047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/>
              <a:t>Totalt i staden</a:t>
            </a:r>
          </a:p>
          <a:p>
            <a:pPr algn="r">
              <a:spcBef>
                <a:spcPct val="40000"/>
              </a:spcBef>
            </a:pPr>
            <a:r>
              <a:rPr lang="en-GB" sz="1100"/>
              <a:t>2011</a:t>
            </a:r>
          </a:p>
        </p:txBody>
      </p:sp>
      <p:sp>
        <p:nvSpPr>
          <p:cNvPr id="13334" name="Text Box 43"/>
          <p:cNvSpPr txBox="1">
            <a:spLocks noChangeArrowheads="1"/>
          </p:cNvSpPr>
          <p:nvPr/>
        </p:nvSpPr>
        <p:spPr bwMode="auto">
          <a:xfrm>
            <a:off x="2139950" y="3757613"/>
            <a:ext cx="2047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/>
              <a:t>Totalt i staden</a:t>
            </a:r>
          </a:p>
          <a:p>
            <a:pPr algn="r">
              <a:spcBef>
                <a:spcPct val="40000"/>
              </a:spcBef>
            </a:pPr>
            <a:r>
              <a:rPr lang="en-GB" sz="1100"/>
              <a:t>2011</a:t>
            </a:r>
          </a:p>
        </p:txBody>
      </p:sp>
      <p:sp>
        <p:nvSpPr>
          <p:cNvPr id="13335" name="Text Box 44"/>
          <p:cNvSpPr txBox="1">
            <a:spLocks noChangeArrowheads="1"/>
          </p:cNvSpPr>
          <p:nvPr/>
        </p:nvSpPr>
        <p:spPr bwMode="auto">
          <a:xfrm>
            <a:off x="2147888" y="4549775"/>
            <a:ext cx="2047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/>
              <a:t>Totalt i staden</a:t>
            </a:r>
          </a:p>
          <a:p>
            <a:pPr algn="r">
              <a:spcBef>
                <a:spcPct val="40000"/>
              </a:spcBef>
            </a:pPr>
            <a:r>
              <a:rPr lang="en-GB" sz="1100"/>
              <a:t>2011</a:t>
            </a:r>
          </a:p>
        </p:txBody>
      </p:sp>
      <p:sp>
        <p:nvSpPr>
          <p:cNvPr id="13336" name="Text Box 197"/>
          <p:cNvSpPr txBox="1">
            <a:spLocks noChangeArrowheads="1"/>
          </p:cNvSpPr>
          <p:nvPr/>
        </p:nvSpPr>
        <p:spPr bwMode="auto">
          <a:xfrm>
            <a:off x="1043608" y="1085850"/>
            <a:ext cx="31473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Arbetet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</a:t>
            </a:r>
            <a:r>
              <a:rPr lang="en-GB" sz="1100" dirty="0" err="1"/>
              <a:t>personalen</a:t>
            </a:r>
            <a:r>
              <a:rPr lang="en-GB" sz="1100" dirty="0"/>
              <a:t> </a:t>
            </a:r>
            <a:r>
              <a:rPr lang="en-GB" sz="1100" dirty="0" err="1"/>
              <a:t>gör</a:t>
            </a:r>
            <a:r>
              <a:rPr lang="en-GB" sz="1100" dirty="0"/>
              <a:t> </a:t>
            </a:r>
            <a:r>
              <a:rPr lang="en-GB" sz="1100" dirty="0" err="1"/>
              <a:t>hos</a:t>
            </a:r>
            <a:r>
              <a:rPr lang="en-GB" sz="1100" dirty="0"/>
              <a:t> </a:t>
            </a:r>
            <a:r>
              <a:rPr lang="en-GB" sz="1100" dirty="0" err="1"/>
              <a:t>mig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bra</a:t>
            </a:r>
          </a:p>
        </p:txBody>
      </p:sp>
      <p:sp>
        <p:nvSpPr>
          <p:cNvPr id="13337" name="Text Box 199"/>
          <p:cNvSpPr txBox="1">
            <a:spLocks noChangeArrowheads="1"/>
          </p:cNvSpPr>
          <p:nvPr/>
        </p:nvSpPr>
        <p:spPr bwMode="auto">
          <a:xfrm>
            <a:off x="-57150" y="1881188"/>
            <a:ext cx="4246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kan</a:t>
            </a:r>
            <a:r>
              <a:rPr lang="en-GB" sz="1100" dirty="0"/>
              <a:t> </a:t>
            </a:r>
            <a:r>
              <a:rPr lang="en-GB" sz="1100" dirty="0" err="1"/>
              <a:t>påverka</a:t>
            </a:r>
            <a:r>
              <a:rPr lang="en-GB" sz="1100" dirty="0"/>
              <a:t> </a:t>
            </a: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hjälpen</a:t>
            </a:r>
            <a:r>
              <a:rPr lang="en-GB" sz="1100" dirty="0"/>
              <a:t> </a:t>
            </a:r>
            <a:r>
              <a:rPr lang="en-GB" sz="1100" dirty="0" err="1"/>
              <a:t>ska</a:t>
            </a:r>
            <a:r>
              <a:rPr lang="en-GB" sz="1100" dirty="0"/>
              <a:t> </a:t>
            </a:r>
            <a:r>
              <a:rPr lang="en-GB" sz="1100" dirty="0" err="1"/>
              <a:t>utföras</a:t>
            </a:r>
            <a:endParaRPr lang="en-GB" sz="1100" dirty="0"/>
          </a:p>
        </p:txBody>
      </p:sp>
      <p:sp>
        <p:nvSpPr>
          <p:cNvPr id="13338" name="Text Box 200"/>
          <p:cNvSpPr txBox="1">
            <a:spLocks noChangeArrowheads="1"/>
          </p:cNvSpPr>
          <p:nvPr/>
        </p:nvSpPr>
        <p:spPr bwMode="auto">
          <a:xfrm>
            <a:off x="36513" y="2711450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Personalen bemöter mig på ett bra sätt</a:t>
            </a:r>
            <a:endParaRPr lang="en-GB" sz="1100" dirty="0"/>
          </a:p>
        </p:txBody>
      </p:sp>
      <p:sp>
        <p:nvSpPr>
          <p:cNvPr id="13339" name="Text Box 201"/>
          <p:cNvSpPr txBox="1">
            <a:spLocks noChangeArrowheads="1"/>
          </p:cNvSpPr>
          <p:nvPr/>
        </p:nvSpPr>
        <p:spPr bwMode="auto">
          <a:xfrm>
            <a:off x="34925" y="3427413"/>
            <a:ext cx="4151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Jag är nöjd med hemtjänstens förmåga att skapa trygghet för mig</a:t>
            </a:r>
            <a:endParaRPr lang="en-GB" sz="1100" dirty="0"/>
          </a:p>
        </p:txBody>
      </p:sp>
      <p:sp>
        <p:nvSpPr>
          <p:cNvPr id="13340" name="Text Box 202"/>
          <p:cNvSpPr txBox="1">
            <a:spLocks noChangeArrowheads="1"/>
          </p:cNvSpPr>
          <p:nvPr/>
        </p:nvSpPr>
        <p:spPr bwMode="auto">
          <a:xfrm>
            <a:off x="42863" y="4270375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Personalen</a:t>
            </a:r>
            <a:r>
              <a:rPr lang="en-GB" sz="1100" dirty="0"/>
              <a:t> </a:t>
            </a:r>
            <a:r>
              <a:rPr lang="en-GB" sz="1100" dirty="0" err="1"/>
              <a:t>visar</a:t>
            </a:r>
            <a:r>
              <a:rPr lang="en-GB" sz="1100" dirty="0"/>
              <a:t> </a:t>
            </a:r>
            <a:r>
              <a:rPr lang="en-GB" sz="1100" dirty="0" err="1"/>
              <a:t>mig</a:t>
            </a:r>
            <a:r>
              <a:rPr lang="en-GB" sz="1100" dirty="0"/>
              <a:t> </a:t>
            </a:r>
            <a:r>
              <a:rPr lang="en-GB" sz="1100" dirty="0" err="1"/>
              <a:t>respekt</a:t>
            </a:r>
            <a:endParaRPr lang="en-GB" sz="1100" dirty="0"/>
          </a:p>
        </p:txBody>
      </p:sp>
      <p:graphicFrame>
        <p:nvGraphicFramePr>
          <p:cNvPr id="5536" name="FR7_1TABELL"/>
          <p:cNvGraphicFramePr>
            <a:graphicFrameLocks noGrp="1"/>
          </p:cNvGraphicFramePr>
          <p:nvPr/>
        </p:nvGraphicFramePr>
        <p:xfrm>
          <a:off x="8574088" y="1509985"/>
          <a:ext cx="423862" cy="550863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7" name="FR7_2TABELL"/>
          <p:cNvGraphicFramePr>
            <a:graphicFrameLocks noGrp="1"/>
          </p:cNvGraphicFramePr>
          <p:nvPr/>
        </p:nvGraphicFramePr>
        <p:xfrm>
          <a:off x="8562975" y="2348880"/>
          <a:ext cx="423863" cy="555626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7_3TABELL"/>
          <p:cNvGraphicFramePr>
            <a:graphicFrameLocks noGrp="1"/>
          </p:cNvGraphicFramePr>
          <p:nvPr/>
        </p:nvGraphicFramePr>
        <p:xfrm>
          <a:off x="8561388" y="3140968"/>
          <a:ext cx="423862" cy="542926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40" name="FR7_4TABELL"/>
          <p:cNvGraphicFramePr>
            <a:graphicFrameLocks noGrp="1"/>
          </p:cNvGraphicFramePr>
          <p:nvPr/>
        </p:nvGraphicFramePr>
        <p:xfrm>
          <a:off x="8559800" y="3951907"/>
          <a:ext cx="423863" cy="557213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41" name="FR7_5TABELL"/>
          <p:cNvGraphicFramePr>
            <a:graphicFrameLocks noGrp="1"/>
          </p:cNvGraphicFramePr>
          <p:nvPr/>
        </p:nvGraphicFramePr>
        <p:xfrm>
          <a:off x="8558213" y="4725144"/>
          <a:ext cx="423862" cy="557213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5244851"/>
            <a:ext cx="6554729" cy="252413"/>
            <a:chOff x="497" y="3810"/>
            <a:chExt cx="4501" cy="159"/>
          </a:xfrm>
        </p:grpSpPr>
        <p:sp>
          <p:nvSpPr>
            <p:cNvPr id="57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8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9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60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1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6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519514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47528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509989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519514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500464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" name="FR7_1"/>
          <p:cNvGraphicFramePr>
            <a:graphicFrameLocks noChangeAspect="1"/>
          </p:cNvGraphicFramePr>
          <p:nvPr/>
        </p:nvGraphicFramePr>
        <p:xfrm>
          <a:off x="2381250" y="122396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1" name="FR7_2"/>
          <p:cNvGraphicFramePr>
            <a:graphicFrameLocks noChangeAspect="1"/>
          </p:cNvGraphicFramePr>
          <p:nvPr/>
        </p:nvGraphicFramePr>
        <p:xfrm>
          <a:off x="2389188" y="203200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2" name="FR7_3"/>
          <p:cNvGraphicFramePr>
            <a:graphicFrameLocks noChangeAspect="1"/>
          </p:cNvGraphicFramePr>
          <p:nvPr/>
        </p:nvGraphicFramePr>
        <p:xfrm>
          <a:off x="2382838" y="28257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3" name="FR7_4"/>
          <p:cNvGraphicFramePr>
            <a:graphicFrameLocks noChangeAspect="1"/>
          </p:cNvGraphicFramePr>
          <p:nvPr/>
        </p:nvGraphicFramePr>
        <p:xfrm>
          <a:off x="2390775" y="361950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4" name="FR7_5"/>
          <p:cNvGraphicFramePr>
            <a:graphicFrameLocks noChangeAspect="1"/>
          </p:cNvGraphicFramePr>
          <p:nvPr/>
        </p:nvGraphicFramePr>
        <p:xfrm>
          <a:off x="2384425" y="44132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5" name="Platshållare för bildnummer 48"/>
          <p:cNvSpPr>
            <a:spLocks noGrp="1"/>
          </p:cNvSpPr>
          <p:nvPr>
            <p:ph type="sldNum" sz="quarter" idx="11"/>
          </p:nvPr>
        </p:nvSpPr>
        <p:spPr>
          <a:xfrm>
            <a:off x="6116638" y="6472510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14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FR7_7"/>
          <p:cNvGraphicFramePr>
            <a:graphicFrameLocks noChangeAspect="1"/>
          </p:cNvGraphicFramePr>
          <p:nvPr/>
        </p:nvGraphicFramePr>
        <p:xfrm>
          <a:off x="2389188" y="203200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8" name="FR7_8"/>
          <p:cNvGraphicFramePr>
            <a:graphicFrameLocks noChangeAspect="1"/>
          </p:cNvGraphicFramePr>
          <p:nvPr/>
        </p:nvGraphicFramePr>
        <p:xfrm>
          <a:off x="2411760" y="2898775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41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28038" y="764704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6" name="Text Box 132"/>
          <p:cNvSpPr txBox="1">
            <a:spLocks noChangeArrowheads="1"/>
          </p:cNvSpPr>
          <p:nvPr/>
        </p:nvSpPr>
        <p:spPr bwMode="auto">
          <a:xfrm>
            <a:off x="-57150" y="1817688"/>
            <a:ext cx="42465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Jag är nöjd med mina möjligheter att lätt nå personalen om jag skulle behöva det</a:t>
            </a:r>
            <a:endParaRPr lang="en-GB" sz="1100" dirty="0"/>
          </a:p>
        </p:txBody>
      </p:sp>
      <p:sp>
        <p:nvSpPr>
          <p:cNvPr id="14347" name="Text Box 133"/>
          <p:cNvSpPr txBox="1">
            <a:spLocks noChangeArrowheads="1"/>
          </p:cNvSpPr>
          <p:nvPr/>
        </p:nvSpPr>
        <p:spPr bwMode="auto">
          <a:xfrm>
            <a:off x="36513" y="2855466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Personalens förmåga att passa tider är bra</a:t>
            </a:r>
            <a:endParaRPr lang="en-GB" sz="1100" dirty="0"/>
          </a:p>
        </p:txBody>
      </p:sp>
      <p:sp>
        <p:nvSpPr>
          <p:cNvPr id="14348" name="Text Box 134"/>
          <p:cNvSpPr txBox="1">
            <a:spLocks noChangeArrowheads="1"/>
          </p:cNvSpPr>
          <p:nvPr/>
        </p:nvSpPr>
        <p:spPr bwMode="auto">
          <a:xfrm>
            <a:off x="34925" y="3632076"/>
            <a:ext cx="4151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Jag är nöjd med hur personalen informerar om tillfälliga förändringar av hjälpen</a:t>
            </a:r>
            <a:endParaRPr lang="en-GB" sz="1100" dirty="0"/>
          </a:p>
        </p:txBody>
      </p:sp>
      <p:sp>
        <p:nvSpPr>
          <p:cNvPr id="14350" name="Text Box 311"/>
          <p:cNvSpPr txBox="1">
            <a:spLocks noChangeArrowheads="1"/>
          </p:cNvSpPr>
          <p:nvPr/>
        </p:nvSpPr>
        <p:spPr bwMode="auto">
          <a:xfrm>
            <a:off x="2123728" y="2276872"/>
            <a:ext cx="2047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staden</a:t>
            </a:r>
            <a:endParaRPr lang="en-GB" sz="1100" dirty="0"/>
          </a:p>
          <a:p>
            <a:pPr algn="r">
              <a:spcBef>
                <a:spcPct val="40000"/>
              </a:spcBef>
            </a:pPr>
            <a:r>
              <a:rPr lang="en-GB" sz="1100" dirty="0"/>
              <a:t>2011</a:t>
            </a:r>
          </a:p>
        </p:txBody>
      </p:sp>
      <p:sp>
        <p:nvSpPr>
          <p:cNvPr id="14351" name="Text Box 312"/>
          <p:cNvSpPr txBox="1">
            <a:spLocks noChangeArrowheads="1"/>
          </p:cNvSpPr>
          <p:nvPr/>
        </p:nvSpPr>
        <p:spPr bwMode="auto">
          <a:xfrm>
            <a:off x="2146300" y="3096766"/>
            <a:ext cx="2047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/>
              <a:t>Totalt i staden</a:t>
            </a:r>
          </a:p>
          <a:p>
            <a:pPr algn="r">
              <a:spcBef>
                <a:spcPct val="40000"/>
              </a:spcBef>
            </a:pPr>
            <a:r>
              <a:rPr lang="en-GB" sz="1100"/>
              <a:t>2011</a:t>
            </a:r>
          </a:p>
        </p:txBody>
      </p:sp>
      <p:sp>
        <p:nvSpPr>
          <p:cNvPr id="14352" name="Text Box 313"/>
          <p:cNvSpPr txBox="1">
            <a:spLocks noChangeArrowheads="1"/>
          </p:cNvSpPr>
          <p:nvPr/>
        </p:nvSpPr>
        <p:spPr bwMode="auto">
          <a:xfrm>
            <a:off x="2139950" y="4000376"/>
            <a:ext cx="2047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/>
              <a:t>Totalt i staden</a:t>
            </a:r>
          </a:p>
          <a:p>
            <a:pPr algn="r">
              <a:spcBef>
                <a:spcPct val="40000"/>
              </a:spcBef>
            </a:pPr>
            <a:r>
              <a:rPr lang="en-GB" sz="1100"/>
              <a:t>2011</a:t>
            </a:r>
          </a:p>
        </p:txBody>
      </p:sp>
      <p:graphicFrame>
        <p:nvGraphicFramePr>
          <p:cNvPr id="26953" name="FR7_7TABELL"/>
          <p:cNvGraphicFramePr>
            <a:graphicFrameLocks noGrp="1"/>
          </p:cNvGraphicFramePr>
          <p:nvPr/>
        </p:nvGraphicFramePr>
        <p:xfrm>
          <a:off x="8562975" y="2297310"/>
          <a:ext cx="423863" cy="555626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962" name="FR7_8TABELL"/>
          <p:cNvGraphicFramePr>
            <a:graphicFrameLocks noGrp="1"/>
          </p:cNvGraphicFramePr>
          <p:nvPr/>
        </p:nvGraphicFramePr>
        <p:xfrm>
          <a:off x="8561388" y="3246114"/>
          <a:ext cx="423862" cy="542926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971" name="FR7_9TABELL"/>
          <p:cNvGraphicFramePr>
            <a:graphicFrameLocks noGrp="1"/>
          </p:cNvGraphicFramePr>
          <p:nvPr/>
        </p:nvGraphicFramePr>
        <p:xfrm>
          <a:off x="8559800" y="4122662"/>
          <a:ext cx="423863" cy="557213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8" name="Line 11"/>
          <p:cNvSpPr>
            <a:spLocks noChangeShapeType="1"/>
          </p:cNvSpPr>
          <p:nvPr/>
        </p:nvSpPr>
        <p:spPr bwMode="auto">
          <a:xfrm>
            <a:off x="8356600" y="4498851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369" name="Text Box 2"/>
          <p:cNvSpPr txBox="1">
            <a:spLocks noChangeArrowheads="1"/>
          </p:cNvSpPr>
          <p:nvPr/>
        </p:nvSpPr>
        <p:spPr bwMode="auto">
          <a:xfrm>
            <a:off x="8153400" y="4586163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4370" name="Line 4"/>
          <p:cNvSpPr>
            <a:spLocks noChangeShapeType="1"/>
          </p:cNvSpPr>
          <p:nvPr/>
        </p:nvSpPr>
        <p:spPr bwMode="auto">
          <a:xfrm>
            <a:off x="4181475" y="4500438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371" name="Text Box 9"/>
          <p:cNvSpPr txBox="1">
            <a:spLocks noChangeArrowheads="1"/>
          </p:cNvSpPr>
          <p:nvPr/>
        </p:nvSpPr>
        <p:spPr bwMode="auto">
          <a:xfrm>
            <a:off x="4027488" y="4584576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grpSp>
        <p:nvGrpSpPr>
          <p:cNvPr id="41" name="Group 238"/>
          <p:cNvGrpSpPr>
            <a:grpSpLocks/>
          </p:cNvGrpSpPr>
          <p:nvPr/>
        </p:nvGrpSpPr>
        <p:grpSpPr bwMode="auto">
          <a:xfrm>
            <a:off x="2589270" y="4797152"/>
            <a:ext cx="6554729" cy="252413"/>
            <a:chOff x="497" y="3810"/>
            <a:chExt cx="4501" cy="159"/>
          </a:xfrm>
        </p:grpSpPr>
        <p:sp>
          <p:nvSpPr>
            <p:cNvPr id="42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43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44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45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46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7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8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9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0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1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3172" y="5071815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5340" y="507181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9476" y="506229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3137" y="507181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505276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203"/>
          <p:cNvSpPr txBox="1">
            <a:spLocks noChangeArrowheads="1"/>
          </p:cNvSpPr>
          <p:nvPr/>
        </p:nvSpPr>
        <p:spPr bwMode="auto">
          <a:xfrm>
            <a:off x="0" y="1052736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Personalens kunskaper och färdigheter är bra</a:t>
            </a:r>
            <a:endParaRPr lang="en-GB" sz="1100" dirty="0"/>
          </a:p>
        </p:txBody>
      </p:sp>
      <p:graphicFrame>
        <p:nvGraphicFramePr>
          <p:cNvPr id="60" name="FR7_6TABELL"/>
          <p:cNvGraphicFramePr>
            <a:graphicFrameLocks noGrp="1"/>
          </p:cNvGraphicFramePr>
          <p:nvPr/>
        </p:nvGraphicFramePr>
        <p:xfrm>
          <a:off x="8524875" y="1510605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" name="Text Box 311"/>
          <p:cNvSpPr txBox="1">
            <a:spLocks noChangeArrowheads="1"/>
          </p:cNvSpPr>
          <p:nvPr/>
        </p:nvSpPr>
        <p:spPr bwMode="auto">
          <a:xfrm>
            <a:off x="2123728" y="1330102"/>
            <a:ext cx="2047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staden</a:t>
            </a:r>
            <a:endParaRPr lang="en-GB" sz="1100" dirty="0"/>
          </a:p>
          <a:p>
            <a:pPr algn="r">
              <a:spcBef>
                <a:spcPct val="40000"/>
              </a:spcBef>
            </a:pPr>
            <a:r>
              <a:rPr lang="en-GB" sz="1100" dirty="0"/>
              <a:t>2011</a:t>
            </a:r>
          </a:p>
        </p:txBody>
      </p:sp>
      <p:sp>
        <p:nvSpPr>
          <p:cNvPr id="63" name="Platshållare för bildnummer 37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15</a:t>
            </a:fld>
            <a:endParaRPr lang="sv-SE" dirty="0"/>
          </a:p>
        </p:txBody>
      </p:sp>
      <p:graphicFrame>
        <p:nvGraphicFramePr>
          <p:cNvPr id="64" name="FR7_9"/>
          <p:cNvGraphicFramePr>
            <a:graphicFrameLocks noChangeAspect="1"/>
          </p:cNvGraphicFramePr>
          <p:nvPr/>
        </p:nvGraphicFramePr>
        <p:xfrm>
          <a:off x="2390775" y="386226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5" name="FR7_6"/>
          <p:cNvGraphicFramePr>
            <a:graphicFrameLocks noChangeAspect="1"/>
          </p:cNvGraphicFramePr>
          <p:nvPr/>
        </p:nvGraphicFramePr>
        <p:xfrm>
          <a:off x="2351088" y="1186086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FR8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5364" name="Text Box 133"/>
          <p:cNvSpPr txBox="1">
            <a:spLocks noChangeArrowheads="1"/>
          </p:cNvSpPr>
          <p:nvPr/>
        </p:nvSpPr>
        <p:spPr bwMode="auto">
          <a:xfrm>
            <a:off x="23495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15366" name="textruta 47"/>
          <p:cNvSpPr txBox="1">
            <a:spLocks noChangeArrowheads="1"/>
          </p:cNvSpPr>
          <p:nvPr/>
        </p:nvSpPr>
        <p:spPr bwMode="auto">
          <a:xfrm>
            <a:off x="971600" y="1340768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5367" name="Text Box 133"/>
          <p:cNvSpPr txBox="1">
            <a:spLocks noChangeArrowheads="1"/>
          </p:cNvSpPr>
          <p:nvPr/>
        </p:nvSpPr>
        <p:spPr bwMode="auto">
          <a:xfrm>
            <a:off x="47244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5368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7734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8 Har du biståndsbeslut om promenader eller utevistelse?</a:t>
            </a:r>
            <a:endParaRPr lang="en-GB" sz="1100"/>
          </a:p>
        </p:txBody>
      </p:sp>
      <p:sp>
        <p:nvSpPr>
          <p:cNvPr id="15370" name="Rectangle 160"/>
          <p:cNvSpPr>
            <a:spLocks noChangeArrowheads="1"/>
          </p:cNvSpPr>
          <p:nvPr/>
        </p:nvSpPr>
        <p:spPr bwMode="auto">
          <a:xfrm>
            <a:off x="7897812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2" name="textruta 63"/>
          <p:cNvSpPr txBox="1">
            <a:spLocks noChangeArrowheads="1"/>
          </p:cNvSpPr>
          <p:nvPr/>
        </p:nvSpPr>
        <p:spPr bwMode="auto">
          <a:xfrm>
            <a:off x="8024812" y="3073400"/>
            <a:ext cx="1155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2" name="Rectangle 160"/>
          <p:cNvSpPr>
            <a:spLocks noChangeArrowheads="1"/>
          </p:cNvSpPr>
          <p:nvPr/>
        </p:nvSpPr>
        <p:spPr bwMode="auto">
          <a:xfrm>
            <a:off x="7884368" y="3562921"/>
            <a:ext cx="177800" cy="153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ruta 63"/>
          <p:cNvSpPr txBox="1">
            <a:spLocks noChangeArrowheads="1"/>
          </p:cNvSpPr>
          <p:nvPr/>
        </p:nvSpPr>
        <p:spPr bwMode="auto">
          <a:xfrm>
            <a:off x="8024068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2010</a:t>
            </a:r>
            <a:endParaRPr lang="en-GB" sz="1100" dirty="0"/>
          </a:p>
        </p:txBody>
      </p:sp>
      <p:sp>
        <p:nvSpPr>
          <p:cNvPr id="17" name="Platshållare för bildnummer 1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16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R10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6388" name="Text Box 133"/>
          <p:cNvSpPr txBox="1">
            <a:spLocks noChangeArrowheads="1"/>
          </p:cNvSpPr>
          <p:nvPr/>
        </p:nvSpPr>
        <p:spPr bwMode="auto">
          <a:xfrm>
            <a:off x="1498600" y="5378450"/>
            <a:ext cx="1574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Ja, hjälp med matlagning</a:t>
            </a:r>
          </a:p>
        </p:txBody>
      </p:sp>
      <p:sp>
        <p:nvSpPr>
          <p:cNvPr id="16390" name="textruta 47"/>
          <p:cNvSpPr txBox="1">
            <a:spLocks noChangeArrowheads="1"/>
          </p:cNvSpPr>
          <p:nvPr/>
        </p:nvSpPr>
        <p:spPr bwMode="auto">
          <a:xfrm>
            <a:off x="1043608" y="126876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6391" name="Text Box 133"/>
          <p:cNvSpPr txBox="1">
            <a:spLocks noChangeArrowheads="1"/>
          </p:cNvSpPr>
          <p:nvPr/>
        </p:nvSpPr>
        <p:spPr bwMode="auto">
          <a:xfrm>
            <a:off x="3492500" y="5346700"/>
            <a:ext cx="1778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Ja, hemlevererade matportioner</a:t>
            </a:r>
          </a:p>
        </p:txBody>
      </p:sp>
      <p:sp>
        <p:nvSpPr>
          <p:cNvPr id="16392" name="Text Box 133"/>
          <p:cNvSpPr txBox="1">
            <a:spLocks noChangeArrowheads="1"/>
          </p:cNvSpPr>
          <p:nvPr/>
        </p:nvSpPr>
        <p:spPr bwMode="auto">
          <a:xfrm>
            <a:off x="5486400" y="5378450"/>
            <a:ext cx="2019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Nej, har inte hjälp med maten från hemtjänsten</a:t>
            </a:r>
          </a:p>
        </p:txBody>
      </p:sp>
      <p:sp>
        <p:nvSpPr>
          <p:cNvPr id="16393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10 Har du via hemtjänsten hjälp med matlagning eller hemlevererade matportioner?</a:t>
            </a:r>
            <a:endParaRPr lang="en-GB" sz="1100" dirty="0"/>
          </a:p>
        </p:txBody>
      </p:sp>
      <p:sp>
        <p:nvSpPr>
          <p:cNvPr id="16395" name="Rectangle 160"/>
          <p:cNvSpPr>
            <a:spLocks noChangeArrowheads="1"/>
          </p:cNvSpPr>
          <p:nvPr/>
        </p:nvSpPr>
        <p:spPr bwMode="auto">
          <a:xfrm>
            <a:off x="7897812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textruta 63"/>
          <p:cNvSpPr txBox="1">
            <a:spLocks noChangeArrowheads="1"/>
          </p:cNvSpPr>
          <p:nvPr/>
        </p:nvSpPr>
        <p:spPr bwMode="auto">
          <a:xfrm>
            <a:off x="8024812" y="3073400"/>
            <a:ext cx="1155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4368" y="3562921"/>
            <a:ext cx="177800" cy="153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884368" y="3922961"/>
            <a:ext cx="177800" cy="1539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ruta 63"/>
          <p:cNvSpPr txBox="1">
            <a:spLocks noChangeArrowheads="1"/>
          </p:cNvSpPr>
          <p:nvPr/>
        </p:nvSpPr>
        <p:spPr bwMode="auto">
          <a:xfrm>
            <a:off x="8024068" y="386104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2009</a:t>
            </a:r>
            <a:endParaRPr lang="en-GB" sz="1100" dirty="0"/>
          </a:p>
        </p:txBody>
      </p:sp>
      <p:sp>
        <p:nvSpPr>
          <p:cNvPr id="18" name="textruta 63"/>
          <p:cNvSpPr txBox="1">
            <a:spLocks noChangeArrowheads="1"/>
          </p:cNvSpPr>
          <p:nvPr/>
        </p:nvSpPr>
        <p:spPr bwMode="auto">
          <a:xfrm>
            <a:off x="8024068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2010</a:t>
            </a:r>
            <a:endParaRPr lang="en-GB" sz="1100" dirty="0"/>
          </a:p>
        </p:txBody>
      </p:sp>
      <p:sp>
        <p:nvSpPr>
          <p:cNvPr id="20" name="Platshållare för bildnummer 18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17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FR11"/>
          <p:cNvGraphicFramePr>
            <a:graphicFrameLocks noChangeAspect="1"/>
          </p:cNvGraphicFramePr>
          <p:nvPr/>
        </p:nvGraphicFramePr>
        <p:xfrm>
          <a:off x="2382838" y="34480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12493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7" name="Text Box 40"/>
          <p:cNvSpPr txBox="1">
            <a:spLocks noChangeArrowheads="1"/>
          </p:cNvSpPr>
          <p:nvPr/>
        </p:nvSpPr>
        <p:spPr bwMode="auto">
          <a:xfrm>
            <a:off x="2144713" y="2062009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r>
              <a:rPr lang="en-GB" sz="1100" dirty="0"/>
              <a:t> </a:t>
            </a:r>
            <a:r>
              <a:rPr lang="en-GB" sz="1100" dirty="0" smtClean="0"/>
              <a:t>2011</a:t>
            </a:r>
            <a:endParaRPr lang="en-GB" sz="1100" dirty="0"/>
          </a:p>
        </p:txBody>
      </p:sp>
      <p:sp>
        <p:nvSpPr>
          <p:cNvPr id="17418" name="Text Box 197"/>
          <p:cNvSpPr txBox="1">
            <a:spLocks noChangeArrowheads="1"/>
          </p:cNvSpPr>
          <p:nvPr/>
        </p:nvSpPr>
        <p:spPr bwMode="auto">
          <a:xfrm>
            <a:off x="698500" y="1657350"/>
            <a:ext cx="3492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är</a:t>
            </a:r>
            <a:r>
              <a:rPr lang="en-GB" sz="1100" dirty="0"/>
              <a:t> </a:t>
            </a:r>
            <a:r>
              <a:rPr lang="en-GB" sz="1100" dirty="0" err="1"/>
              <a:t>nöjd</a:t>
            </a:r>
            <a:r>
              <a:rPr lang="en-GB" sz="1100" dirty="0"/>
              <a:t> med </a:t>
            </a:r>
            <a:r>
              <a:rPr lang="en-GB" sz="1100" dirty="0" err="1"/>
              <a:t>promenaderna</a:t>
            </a:r>
            <a:r>
              <a:rPr lang="en-GB" sz="1100" dirty="0"/>
              <a:t>/</a:t>
            </a:r>
            <a:r>
              <a:rPr lang="en-GB" sz="1100" dirty="0" err="1"/>
              <a:t>utevistelserna</a:t>
            </a:r>
            <a:endParaRPr lang="en-GB" sz="1100" dirty="0"/>
          </a:p>
        </p:txBody>
      </p:sp>
      <p:sp>
        <p:nvSpPr>
          <p:cNvPr id="17419" name="Text Box 200"/>
          <p:cNvSpPr txBox="1">
            <a:spLocks noChangeArrowheads="1"/>
          </p:cNvSpPr>
          <p:nvPr/>
        </p:nvSpPr>
        <p:spPr bwMode="auto">
          <a:xfrm>
            <a:off x="36513" y="3321050"/>
            <a:ext cx="4151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Maten smakar bra</a:t>
            </a:r>
          </a:p>
        </p:txBody>
      </p:sp>
      <p:graphicFrame>
        <p:nvGraphicFramePr>
          <p:cNvPr id="5536" name="FR9TABELL"/>
          <p:cNvGraphicFramePr>
            <a:graphicFrameLocks noGrp="1"/>
          </p:cNvGraphicFramePr>
          <p:nvPr/>
        </p:nvGraphicFramePr>
        <p:xfrm>
          <a:off x="8574088" y="2206823"/>
          <a:ext cx="423862" cy="646113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11TABELL"/>
          <p:cNvGraphicFramePr>
            <a:graphicFrameLocks noGrp="1"/>
          </p:cNvGraphicFramePr>
          <p:nvPr/>
        </p:nvGraphicFramePr>
        <p:xfrm>
          <a:off x="8561388" y="3789040"/>
          <a:ext cx="423862" cy="6413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69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3" name="Text Box 40"/>
          <p:cNvSpPr txBox="1">
            <a:spLocks noChangeArrowheads="1"/>
          </p:cNvSpPr>
          <p:nvPr/>
        </p:nvSpPr>
        <p:spPr bwMode="auto">
          <a:xfrm>
            <a:off x="2132013" y="3645024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r>
              <a:rPr lang="en-GB" sz="1100" dirty="0"/>
              <a:t> </a:t>
            </a:r>
            <a:r>
              <a:rPr lang="en-GB" sz="1100" dirty="0" smtClean="0"/>
              <a:t>2011</a:t>
            </a:r>
            <a:endParaRPr lang="en-GB" sz="1100" dirty="0"/>
          </a:p>
        </p:txBody>
      </p:sp>
      <p:sp>
        <p:nvSpPr>
          <p:cNvPr id="17434" name="Line 225"/>
          <p:cNvSpPr>
            <a:spLocks noChangeShapeType="1"/>
          </p:cNvSpPr>
          <p:nvPr/>
        </p:nvSpPr>
        <p:spPr bwMode="auto">
          <a:xfrm>
            <a:off x="4178300" y="4241800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35" name="Line 226"/>
          <p:cNvSpPr>
            <a:spLocks noChangeShapeType="1"/>
          </p:cNvSpPr>
          <p:nvPr/>
        </p:nvSpPr>
        <p:spPr bwMode="auto">
          <a:xfrm>
            <a:off x="8353425" y="4240213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36" name="Text Box 224"/>
          <p:cNvSpPr txBox="1">
            <a:spLocks noChangeArrowheads="1"/>
          </p:cNvSpPr>
          <p:nvPr/>
        </p:nvSpPr>
        <p:spPr bwMode="auto">
          <a:xfrm>
            <a:off x="4014788" y="4306888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7437" name="Text Box 223"/>
          <p:cNvSpPr txBox="1">
            <a:spLocks noChangeArrowheads="1"/>
          </p:cNvSpPr>
          <p:nvPr/>
        </p:nvSpPr>
        <p:spPr bwMode="auto">
          <a:xfrm>
            <a:off x="8140700" y="4308475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7438" name="Text Box 197"/>
          <p:cNvSpPr txBox="1">
            <a:spLocks noChangeArrowheads="1"/>
          </p:cNvSpPr>
          <p:nvPr/>
        </p:nvSpPr>
        <p:spPr bwMode="auto">
          <a:xfrm>
            <a:off x="698500" y="1250950"/>
            <a:ext cx="3657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b="1"/>
              <a:t>Ange hur du tycker att följande påstående stämmer.</a:t>
            </a:r>
          </a:p>
        </p:txBody>
      </p:sp>
      <p:grpSp>
        <p:nvGrpSpPr>
          <p:cNvPr id="39" name="Group 238"/>
          <p:cNvGrpSpPr>
            <a:grpSpLocks/>
          </p:cNvGrpSpPr>
          <p:nvPr/>
        </p:nvGrpSpPr>
        <p:grpSpPr bwMode="auto">
          <a:xfrm>
            <a:off x="2589270" y="4725144"/>
            <a:ext cx="6554729" cy="252413"/>
            <a:chOff x="497" y="3810"/>
            <a:chExt cx="4501" cy="159"/>
          </a:xfrm>
        </p:grpSpPr>
        <p:sp>
          <p:nvSpPr>
            <p:cNvPr id="40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41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42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43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44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5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6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7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8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9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3172" y="4999807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340" y="4999807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476" y="4990282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3137" y="499980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498075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" name="FR9"/>
          <p:cNvGraphicFramePr>
            <a:graphicFrameLocks noChangeAspect="1"/>
          </p:cNvGraphicFramePr>
          <p:nvPr/>
        </p:nvGraphicFramePr>
        <p:xfrm>
          <a:off x="2381250" y="179546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Platshållare för bildnummer 33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18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FR14"/>
          <p:cNvGraphicFramePr>
            <a:graphicFrameLocks noChangeAspect="1"/>
          </p:cNvGraphicFramePr>
          <p:nvPr/>
        </p:nvGraphicFramePr>
        <p:xfrm>
          <a:off x="2382838" y="44513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389938" y="941388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1211709" y="1196752"/>
            <a:ext cx="32162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Om du </a:t>
            </a:r>
            <a:r>
              <a:rPr lang="en-GB" sz="1100" dirty="0" err="1"/>
              <a:t>gör</a:t>
            </a:r>
            <a:r>
              <a:rPr lang="en-GB" sz="1100" dirty="0"/>
              <a:t> en </a:t>
            </a:r>
            <a:r>
              <a:rPr lang="en-GB" sz="1100" dirty="0" err="1"/>
              <a:t>sammantagen</a:t>
            </a:r>
            <a:r>
              <a:rPr lang="en-GB" sz="1100" dirty="0"/>
              <a:t> </a:t>
            </a:r>
            <a:r>
              <a:rPr lang="en-GB" sz="1100" dirty="0" err="1"/>
              <a:t>bedömning</a:t>
            </a:r>
            <a:r>
              <a:rPr lang="en-GB" sz="1100" dirty="0"/>
              <a:t> </a:t>
            </a:r>
            <a:r>
              <a:rPr lang="en-GB" sz="1100" dirty="0" err="1"/>
              <a:t>av</a:t>
            </a:r>
            <a:r>
              <a:rPr lang="en-GB" sz="1100" dirty="0"/>
              <a:t> </a:t>
            </a:r>
            <a:r>
              <a:rPr lang="en-GB" sz="1100" dirty="0" err="1"/>
              <a:t>kvaliteten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den </a:t>
            </a:r>
            <a:r>
              <a:rPr lang="en-GB" sz="1100" dirty="0" err="1"/>
              <a:t>hemtjänst</a:t>
            </a:r>
            <a:r>
              <a:rPr lang="en-GB" sz="1100" dirty="0"/>
              <a:t> du </a:t>
            </a:r>
            <a:r>
              <a:rPr lang="en-GB" sz="1100" dirty="0" err="1"/>
              <a:t>får</a:t>
            </a:r>
            <a:r>
              <a:rPr lang="en-GB" sz="1100" dirty="0"/>
              <a:t>, </a:t>
            </a: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nöjd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du?</a:t>
            </a:r>
          </a:p>
        </p:txBody>
      </p:sp>
      <p:sp>
        <p:nvSpPr>
          <p:cNvPr id="18443" name="Text Box 133"/>
          <p:cNvSpPr txBox="1">
            <a:spLocks noChangeArrowheads="1"/>
          </p:cNvSpPr>
          <p:nvPr/>
        </p:nvSpPr>
        <p:spPr bwMode="auto">
          <a:xfrm>
            <a:off x="714053" y="2879030"/>
            <a:ext cx="42179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väl</a:t>
            </a:r>
            <a:r>
              <a:rPr lang="en-GB" sz="1100" dirty="0"/>
              <a:t> </a:t>
            </a:r>
            <a:r>
              <a:rPr lang="en-GB" sz="1100" dirty="0" err="1"/>
              <a:t>uppfyller</a:t>
            </a:r>
            <a:r>
              <a:rPr lang="en-GB" sz="1100" dirty="0"/>
              <a:t> </a:t>
            </a:r>
            <a:r>
              <a:rPr lang="en-GB" sz="1100" dirty="0" err="1"/>
              <a:t>hemtjänsten</a:t>
            </a:r>
            <a:r>
              <a:rPr lang="en-GB" sz="1100" dirty="0"/>
              <a:t> </a:t>
            </a:r>
            <a:r>
              <a:rPr lang="en-GB" sz="1100" dirty="0" err="1"/>
              <a:t>dina</a:t>
            </a:r>
            <a:r>
              <a:rPr lang="en-GB" sz="1100" dirty="0"/>
              <a:t> </a:t>
            </a:r>
            <a:r>
              <a:rPr lang="en-GB" sz="1100" dirty="0" err="1"/>
              <a:t>förväntningar</a:t>
            </a:r>
            <a:r>
              <a:rPr lang="en-GB" sz="1100" dirty="0"/>
              <a:t>?</a:t>
            </a:r>
          </a:p>
        </p:txBody>
      </p:sp>
      <p:sp>
        <p:nvSpPr>
          <p:cNvPr id="18444" name="Text Box 135"/>
          <p:cNvSpPr txBox="1">
            <a:spLocks noChangeArrowheads="1"/>
          </p:cNvSpPr>
          <p:nvPr/>
        </p:nvSpPr>
        <p:spPr bwMode="auto">
          <a:xfrm>
            <a:off x="395536" y="4293096"/>
            <a:ext cx="3995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 err="1"/>
              <a:t>Tänk</a:t>
            </a:r>
            <a:r>
              <a:rPr lang="en-GB" sz="1100" dirty="0"/>
              <a:t> dig </a:t>
            </a:r>
            <a:r>
              <a:rPr lang="en-GB" sz="1100" dirty="0" err="1"/>
              <a:t>ett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alla</a:t>
            </a:r>
            <a:r>
              <a:rPr lang="en-GB" sz="1100" dirty="0"/>
              <a:t> </a:t>
            </a:r>
            <a:r>
              <a:rPr lang="en-GB" sz="1100" dirty="0" err="1"/>
              <a:t>avseenden</a:t>
            </a:r>
            <a:r>
              <a:rPr lang="en-GB" sz="1100" dirty="0"/>
              <a:t> </a:t>
            </a:r>
            <a:r>
              <a:rPr lang="en-GB" sz="1100" dirty="0" err="1"/>
              <a:t>perfekt</a:t>
            </a:r>
            <a:r>
              <a:rPr lang="en-GB" sz="1100" dirty="0"/>
              <a:t> </a:t>
            </a:r>
            <a:r>
              <a:rPr lang="en-GB" sz="1100" dirty="0" err="1"/>
              <a:t>hemtjänst</a:t>
            </a:r>
            <a:r>
              <a:rPr lang="en-GB" sz="1100" dirty="0"/>
              <a:t>. </a:t>
            </a: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nära</a:t>
            </a:r>
            <a:r>
              <a:rPr lang="en-GB" sz="1100" dirty="0"/>
              <a:t> </a:t>
            </a:r>
            <a:r>
              <a:rPr lang="en-GB" sz="1100" dirty="0" err="1"/>
              <a:t>eller</a:t>
            </a:r>
            <a:r>
              <a:rPr lang="en-GB" sz="1100" dirty="0"/>
              <a:t> </a:t>
            </a:r>
            <a:r>
              <a:rPr lang="en-GB" sz="1100" dirty="0" err="1"/>
              <a:t>långt</a:t>
            </a:r>
            <a:r>
              <a:rPr lang="en-GB" sz="1100" dirty="0"/>
              <a:t> </a:t>
            </a:r>
            <a:r>
              <a:rPr lang="en-GB" sz="1100" dirty="0" err="1"/>
              <a:t>ifrån</a:t>
            </a:r>
            <a:r>
              <a:rPr lang="en-GB" sz="1100" dirty="0"/>
              <a:t> en </a:t>
            </a:r>
            <a:r>
              <a:rPr lang="en-GB" sz="1100" dirty="0" err="1"/>
              <a:t>sådan</a:t>
            </a:r>
            <a:r>
              <a:rPr lang="en-GB" sz="1100" dirty="0"/>
              <a:t> </a:t>
            </a:r>
            <a:r>
              <a:rPr lang="en-GB" sz="1100" dirty="0" err="1"/>
              <a:t>hemtjänst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den </a:t>
            </a:r>
            <a:r>
              <a:rPr lang="en-GB" sz="1100" dirty="0" err="1"/>
              <a:t>hjälp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du </a:t>
            </a:r>
            <a:r>
              <a:rPr lang="en-GB" sz="1100" dirty="0" err="1"/>
              <a:t>får</a:t>
            </a:r>
            <a:r>
              <a:rPr lang="en-GB" sz="1100" dirty="0"/>
              <a:t>?</a:t>
            </a:r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523288" y="1637680"/>
          <a:ext cx="423862" cy="71120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513" y="5747196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150" y="5747196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159"/>
          <p:cNvSpPr txBox="1">
            <a:spLocks noChangeArrowheads="1"/>
          </p:cNvSpPr>
          <p:nvPr/>
        </p:nvSpPr>
        <p:spPr bwMode="auto">
          <a:xfrm>
            <a:off x="2930525" y="5517232"/>
            <a:ext cx="15335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långt ifrån</a:t>
            </a:r>
          </a:p>
        </p:txBody>
      </p:sp>
      <p:sp>
        <p:nvSpPr>
          <p:cNvPr id="18453" name="Rectangle 161"/>
          <p:cNvSpPr>
            <a:spLocks noChangeArrowheads="1"/>
          </p:cNvSpPr>
          <p:nvPr/>
        </p:nvSpPr>
        <p:spPr bwMode="auto">
          <a:xfrm>
            <a:off x="4778375" y="5604545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4" name="Rectangle 161"/>
          <p:cNvSpPr>
            <a:spLocks noChangeArrowheads="1"/>
          </p:cNvSpPr>
          <p:nvPr/>
        </p:nvSpPr>
        <p:spPr bwMode="auto">
          <a:xfrm>
            <a:off x="4321175" y="5604545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5" name="Rectangle 160"/>
          <p:cNvSpPr>
            <a:spLocks noChangeArrowheads="1"/>
          </p:cNvSpPr>
          <p:nvPr/>
        </p:nvSpPr>
        <p:spPr bwMode="auto">
          <a:xfrm>
            <a:off x="2870200" y="5604545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6" name="Rectangle 162"/>
          <p:cNvSpPr>
            <a:spLocks noChangeArrowheads="1"/>
          </p:cNvSpPr>
          <p:nvPr/>
        </p:nvSpPr>
        <p:spPr bwMode="auto">
          <a:xfrm>
            <a:off x="7067550" y="5604545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7" name="Rectangle 163"/>
          <p:cNvSpPr>
            <a:spLocks noChangeArrowheads="1"/>
          </p:cNvSpPr>
          <p:nvPr/>
        </p:nvSpPr>
        <p:spPr bwMode="auto">
          <a:xfrm>
            <a:off x="7526338" y="5604545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8" name="Rectangle 164"/>
          <p:cNvSpPr>
            <a:spLocks noChangeArrowheads="1"/>
          </p:cNvSpPr>
          <p:nvPr/>
        </p:nvSpPr>
        <p:spPr bwMode="auto">
          <a:xfrm>
            <a:off x="7970838" y="5604545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9" name="Text Box 165"/>
          <p:cNvSpPr txBox="1">
            <a:spLocks noChangeArrowheads="1"/>
          </p:cNvSpPr>
          <p:nvPr/>
        </p:nvSpPr>
        <p:spPr bwMode="auto">
          <a:xfrm>
            <a:off x="8005763" y="5517232"/>
            <a:ext cx="13049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nära</a:t>
            </a:r>
          </a:p>
        </p:txBody>
      </p:sp>
      <p:sp>
        <p:nvSpPr>
          <p:cNvPr id="18460" name="Rectangle 161"/>
          <p:cNvSpPr>
            <a:spLocks noChangeArrowheads="1"/>
          </p:cNvSpPr>
          <p:nvPr/>
        </p:nvSpPr>
        <p:spPr bwMode="auto">
          <a:xfrm>
            <a:off x="5237163" y="5604545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1" name="Rectangle 161"/>
          <p:cNvSpPr>
            <a:spLocks noChangeArrowheads="1"/>
          </p:cNvSpPr>
          <p:nvPr/>
        </p:nvSpPr>
        <p:spPr bwMode="auto">
          <a:xfrm>
            <a:off x="5694363" y="5604545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2" name="Rectangle 161"/>
          <p:cNvSpPr>
            <a:spLocks noChangeArrowheads="1"/>
          </p:cNvSpPr>
          <p:nvPr/>
        </p:nvSpPr>
        <p:spPr bwMode="auto">
          <a:xfrm>
            <a:off x="6151563" y="5604545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3" name="Text Box 159"/>
          <p:cNvSpPr txBox="1">
            <a:spLocks noChangeArrowheads="1"/>
          </p:cNvSpPr>
          <p:nvPr/>
        </p:nvSpPr>
        <p:spPr bwMode="auto">
          <a:xfrm>
            <a:off x="4381500" y="5517232"/>
            <a:ext cx="298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464" name="Text Box 159"/>
          <p:cNvSpPr txBox="1">
            <a:spLocks noChangeArrowheads="1"/>
          </p:cNvSpPr>
          <p:nvPr/>
        </p:nvSpPr>
        <p:spPr bwMode="auto">
          <a:xfrm>
            <a:off x="4862513" y="5517232"/>
            <a:ext cx="298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465" name="Text Box 159"/>
          <p:cNvSpPr txBox="1">
            <a:spLocks noChangeArrowheads="1"/>
          </p:cNvSpPr>
          <p:nvPr/>
        </p:nvSpPr>
        <p:spPr bwMode="auto">
          <a:xfrm>
            <a:off x="5294313" y="5517232"/>
            <a:ext cx="298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466" name="Text Box 159"/>
          <p:cNvSpPr txBox="1">
            <a:spLocks noChangeArrowheads="1"/>
          </p:cNvSpPr>
          <p:nvPr/>
        </p:nvSpPr>
        <p:spPr bwMode="auto">
          <a:xfrm>
            <a:off x="5764213" y="5517232"/>
            <a:ext cx="298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467" name="Text Box 159"/>
          <p:cNvSpPr txBox="1">
            <a:spLocks noChangeArrowheads="1"/>
          </p:cNvSpPr>
          <p:nvPr/>
        </p:nvSpPr>
        <p:spPr bwMode="auto">
          <a:xfrm>
            <a:off x="6216650" y="5517232"/>
            <a:ext cx="298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468" name="Text Box 159"/>
          <p:cNvSpPr txBox="1">
            <a:spLocks noChangeArrowheads="1"/>
          </p:cNvSpPr>
          <p:nvPr/>
        </p:nvSpPr>
        <p:spPr bwMode="auto">
          <a:xfrm>
            <a:off x="6673850" y="5517232"/>
            <a:ext cx="298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469" name="Text Box 159"/>
          <p:cNvSpPr txBox="1">
            <a:spLocks noChangeArrowheads="1"/>
          </p:cNvSpPr>
          <p:nvPr/>
        </p:nvSpPr>
        <p:spPr bwMode="auto">
          <a:xfrm>
            <a:off x="7586663" y="5517232"/>
            <a:ext cx="298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470" name="Text Box 159"/>
          <p:cNvSpPr txBox="1">
            <a:spLocks noChangeArrowheads="1"/>
          </p:cNvSpPr>
          <p:nvPr/>
        </p:nvSpPr>
        <p:spPr bwMode="auto">
          <a:xfrm>
            <a:off x="7143750" y="5517232"/>
            <a:ext cx="298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471" name="Rectangle 162"/>
          <p:cNvSpPr>
            <a:spLocks noChangeArrowheads="1"/>
          </p:cNvSpPr>
          <p:nvPr/>
        </p:nvSpPr>
        <p:spPr bwMode="auto">
          <a:xfrm>
            <a:off x="6610350" y="5604545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2" name="Text Box 159"/>
          <p:cNvSpPr txBox="1">
            <a:spLocks noChangeArrowheads="1"/>
          </p:cNvSpPr>
          <p:nvPr/>
        </p:nvSpPr>
        <p:spPr bwMode="auto">
          <a:xfrm>
            <a:off x="2803525" y="3962400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I mycket låg grad</a:t>
            </a:r>
          </a:p>
        </p:txBody>
      </p:sp>
      <p:sp>
        <p:nvSpPr>
          <p:cNvPr id="18473" name="Rectangle 161"/>
          <p:cNvSpPr>
            <a:spLocks noChangeArrowheads="1"/>
          </p:cNvSpPr>
          <p:nvPr/>
        </p:nvSpPr>
        <p:spPr bwMode="auto">
          <a:xfrm>
            <a:off x="4651375" y="4049713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4" name="Rectangle 161"/>
          <p:cNvSpPr>
            <a:spLocks noChangeArrowheads="1"/>
          </p:cNvSpPr>
          <p:nvPr/>
        </p:nvSpPr>
        <p:spPr bwMode="auto">
          <a:xfrm>
            <a:off x="4194175" y="4049713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5" name="Rectangle 160"/>
          <p:cNvSpPr>
            <a:spLocks noChangeArrowheads="1"/>
          </p:cNvSpPr>
          <p:nvPr/>
        </p:nvSpPr>
        <p:spPr bwMode="auto">
          <a:xfrm>
            <a:off x="2743200" y="4049713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6" name="Rectangle 162"/>
          <p:cNvSpPr>
            <a:spLocks noChangeArrowheads="1"/>
          </p:cNvSpPr>
          <p:nvPr/>
        </p:nvSpPr>
        <p:spPr bwMode="auto">
          <a:xfrm>
            <a:off x="6940550" y="4049713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7" name="Rectangle 163"/>
          <p:cNvSpPr>
            <a:spLocks noChangeArrowheads="1"/>
          </p:cNvSpPr>
          <p:nvPr/>
        </p:nvSpPr>
        <p:spPr bwMode="auto">
          <a:xfrm>
            <a:off x="7399338" y="4049713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8" name="Rectangle 164"/>
          <p:cNvSpPr>
            <a:spLocks noChangeArrowheads="1"/>
          </p:cNvSpPr>
          <p:nvPr/>
        </p:nvSpPr>
        <p:spPr bwMode="auto">
          <a:xfrm>
            <a:off x="7843838" y="4049713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9" name="Text Box 165"/>
          <p:cNvSpPr txBox="1">
            <a:spLocks noChangeArrowheads="1"/>
          </p:cNvSpPr>
          <p:nvPr/>
        </p:nvSpPr>
        <p:spPr bwMode="auto">
          <a:xfrm>
            <a:off x="7878763" y="3962400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I mycket hög grad</a:t>
            </a:r>
          </a:p>
        </p:txBody>
      </p:sp>
      <p:sp>
        <p:nvSpPr>
          <p:cNvPr id="18480" name="Rectangle 161"/>
          <p:cNvSpPr>
            <a:spLocks noChangeArrowheads="1"/>
          </p:cNvSpPr>
          <p:nvPr/>
        </p:nvSpPr>
        <p:spPr bwMode="auto">
          <a:xfrm>
            <a:off x="5110163" y="4049713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1" name="Rectangle 161"/>
          <p:cNvSpPr>
            <a:spLocks noChangeArrowheads="1"/>
          </p:cNvSpPr>
          <p:nvPr/>
        </p:nvSpPr>
        <p:spPr bwMode="auto">
          <a:xfrm>
            <a:off x="5567363" y="4049713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2" name="Rectangle 161"/>
          <p:cNvSpPr>
            <a:spLocks noChangeArrowheads="1"/>
          </p:cNvSpPr>
          <p:nvPr/>
        </p:nvSpPr>
        <p:spPr bwMode="auto">
          <a:xfrm>
            <a:off x="6024563" y="4049713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3" name="Text Box 159"/>
          <p:cNvSpPr txBox="1">
            <a:spLocks noChangeArrowheads="1"/>
          </p:cNvSpPr>
          <p:nvPr/>
        </p:nvSpPr>
        <p:spPr bwMode="auto">
          <a:xfrm>
            <a:off x="4254500" y="39624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484" name="Text Box 159"/>
          <p:cNvSpPr txBox="1">
            <a:spLocks noChangeArrowheads="1"/>
          </p:cNvSpPr>
          <p:nvPr/>
        </p:nvSpPr>
        <p:spPr bwMode="auto">
          <a:xfrm>
            <a:off x="4735513" y="39624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485" name="Text Box 159"/>
          <p:cNvSpPr txBox="1">
            <a:spLocks noChangeArrowheads="1"/>
          </p:cNvSpPr>
          <p:nvPr/>
        </p:nvSpPr>
        <p:spPr bwMode="auto">
          <a:xfrm>
            <a:off x="5167313" y="39624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486" name="Text Box 159"/>
          <p:cNvSpPr txBox="1">
            <a:spLocks noChangeArrowheads="1"/>
          </p:cNvSpPr>
          <p:nvPr/>
        </p:nvSpPr>
        <p:spPr bwMode="auto">
          <a:xfrm>
            <a:off x="5637213" y="39624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487" name="Text Box 159"/>
          <p:cNvSpPr txBox="1">
            <a:spLocks noChangeArrowheads="1"/>
          </p:cNvSpPr>
          <p:nvPr/>
        </p:nvSpPr>
        <p:spPr bwMode="auto">
          <a:xfrm>
            <a:off x="6089650" y="39624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488" name="Text Box 159"/>
          <p:cNvSpPr txBox="1">
            <a:spLocks noChangeArrowheads="1"/>
          </p:cNvSpPr>
          <p:nvPr/>
        </p:nvSpPr>
        <p:spPr bwMode="auto">
          <a:xfrm>
            <a:off x="6546850" y="39624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489" name="Text Box 159"/>
          <p:cNvSpPr txBox="1">
            <a:spLocks noChangeArrowheads="1"/>
          </p:cNvSpPr>
          <p:nvPr/>
        </p:nvSpPr>
        <p:spPr bwMode="auto">
          <a:xfrm>
            <a:off x="7459663" y="39624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490" name="Text Box 159"/>
          <p:cNvSpPr txBox="1">
            <a:spLocks noChangeArrowheads="1"/>
          </p:cNvSpPr>
          <p:nvPr/>
        </p:nvSpPr>
        <p:spPr bwMode="auto">
          <a:xfrm>
            <a:off x="7016750" y="39624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491" name="Rectangle 162"/>
          <p:cNvSpPr>
            <a:spLocks noChangeArrowheads="1"/>
          </p:cNvSpPr>
          <p:nvPr/>
        </p:nvSpPr>
        <p:spPr bwMode="auto">
          <a:xfrm>
            <a:off x="6483350" y="4049713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2374900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2462213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2462213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2462213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2462213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2462213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2462213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2374900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/>
              <a:t>1 </a:t>
            </a:r>
            <a:r>
              <a:rPr lang="en-GB" sz="1000" dirty="0" err="1"/>
              <a:t>Mycket</a:t>
            </a:r>
            <a:r>
              <a:rPr lang="en-GB" sz="1000" dirty="0"/>
              <a:t> </a:t>
            </a:r>
            <a:r>
              <a:rPr lang="en-GB" sz="1000" dirty="0" err="1"/>
              <a:t>nöjd</a:t>
            </a:r>
            <a:endParaRPr lang="en-GB" sz="1000" dirty="0"/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2462213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2462213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2462213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23749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23749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23749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23749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23749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23749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23749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237490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2462213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12" name="Text Box 19"/>
          <p:cNvSpPr txBox="1">
            <a:spLocks noChangeArrowheads="1"/>
          </p:cNvSpPr>
          <p:nvPr/>
        </p:nvSpPr>
        <p:spPr bwMode="auto">
          <a:xfrm>
            <a:off x="2368550" y="1634258"/>
            <a:ext cx="20478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r>
              <a:rPr lang="en-GB" sz="1100" dirty="0"/>
              <a:t> </a:t>
            </a:r>
            <a:r>
              <a:rPr lang="en-GB" sz="1100" dirty="0" smtClean="0"/>
              <a:t>2011</a:t>
            </a:r>
            <a:endParaRPr lang="en-GB" sz="1100" dirty="0"/>
          </a:p>
          <a:p>
            <a:pPr algn="r"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18513" name="Text Box 19"/>
          <p:cNvSpPr txBox="1">
            <a:spLocks noChangeArrowheads="1"/>
          </p:cNvSpPr>
          <p:nvPr/>
        </p:nvSpPr>
        <p:spPr bwMode="auto">
          <a:xfrm>
            <a:off x="2368550" y="3146426"/>
            <a:ext cx="20478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r>
              <a:rPr lang="en-GB" sz="1100" dirty="0"/>
              <a:t> </a:t>
            </a:r>
            <a:r>
              <a:rPr lang="en-GB" sz="1100" dirty="0" smtClean="0"/>
              <a:t>2011</a:t>
            </a:r>
            <a:endParaRPr lang="en-GB" sz="1100" dirty="0"/>
          </a:p>
          <a:p>
            <a:pPr algn="r"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18514" name="Text Box 19"/>
          <p:cNvSpPr txBox="1">
            <a:spLocks noChangeArrowheads="1"/>
          </p:cNvSpPr>
          <p:nvPr/>
        </p:nvSpPr>
        <p:spPr bwMode="auto">
          <a:xfrm>
            <a:off x="2368550" y="4751566"/>
            <a:ext cx="2047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r>
              <a:rPr lang="en-GB" sz="1100" dirty="0"/>
              <a:t> </a:t>
            </a:r>
            <a:r>
              <a:rPr lang="en-GB" sz="1100" dirty="0" smtClean="0"/>
              <a:t>2011</a:t>
            </a:r>
            <a:endParaRPr lang="en-GB" sz="1100" dirty="0"/>
          </a:p>
        </p:txBody>
      </p:sp>
      <p:graphicFrame>
        <p:nvGraphicFramePr>
          <p:cNvPr id="79" name="FR14TABELL"/>
          <p:cNvGraphicFramePr>
            <a:graphicFrameLocks noGrp="1"/>
          </p:cNvGraphicFramePr>
          <p:nvPr/>
        </p:nvGraphicFramePr>
        <p:xfrm>
          <a:off x="8523288" y="4797152"/>
          <a:ext cx="423862" cy="71120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FR13TABELL"/>
          <p:cNvGraphicFramePr>
            <a:graphicFrameLocks noGrp="1"/>
          </p:cNvGraphicFramePr>
          <p:nvPr/>
        </p:nvGraphicFramePr>
        <p:xfrm>
          <a:off x="8523288" y="3221856"/>
          <a:ext cx="423862" cy="71120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FR12"/>
          <p:cNvGraphicFramePr>
            <a:graphicFrameLocks noChangeAspect="1"/>
          </p:cNvGraphicFramePr>
          <p:nvPr/>
        </p:nvGraphicFramePr>
        <p:xfrm>
          <a:off x="2411760" y="126876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9" name="FR13"/>
          <p:cNvGraphicFramePr>
            <a:graphicFrameLocks noChangeAspect="1"/>
          </p:cNvGraphicFramePr>
          <p:nvPr/>
        </p:nvGraphicFramePr>
        <p:xfrm>
          <a:off x="2382838" y="28384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" name="Platshållare för bildnummer 80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19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320"/>
            <a:ext cx="7772400" cy="533400"/>
          </a:xfrm>
        </p:spPr>
        <p:txBody>
          <a:bodyPr/>
          <a:lstStyle/>
          <a:p>
            <a:r>
              <a:rPr lang="sv-SE" dirty="0" smtClean="0"/>
              <a:t>Innehåll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50" y="1699914"/>
            <a:ext cx="74882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v-SE" kern="0" dirty="0" smtClean="0">
                <a:latin typeface="+mn-lt"/>
              </a:rPr>
              <a:t>Bakgrund och syfte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v-SE" kern="0" dirty="0" smtClean="0">
                <a:latin typeface="+mn-lt"/>
              </a:rPr>
              <a:t>Genomförande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Bakgrundsfrågor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v-SE" kern="0" dirty="0" smtClean="0">
                <a:latin typeface="+mn-lt"/>
              </a:rPr>
              <a:t>Resultat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kumimoji="0" lang="sv-S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NKI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>
                <a:latin typeface="+mn-lt"/>
              </a:rPr>
              <a:t>Totalt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>
                <a:latin typeface="+mn-lt"/>
              </a:rPr>
              <a:t>Svarat själv jämfört med totalt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>
                <a:latin typeface="+mn-lt"/>
              </a:rPr>
              <a:t>Kommunal regi och privat regi </a:t>
            </a:r>
            <a:r>
              <a:rPr lang="sv-SE" kern="0" dirty="0" smtClean="0"/>
              <a:t>jämfört med totalt</a:t>
            </a:r>
            <a:endParaRPr lang="sv-SE" kern="0" dirty="0" smtClean="0">
              <a:latin typeface="+mn-lt"/>
            </a:endParaRP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>
                <a:latin typeface="+mn-lt"/>
              </a:rPr>
              <a:t>Andel som anger ”stämmer bra eller helt” per stadsdel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sv-SE" kern="0" dirty="0" smtClean="0">
              <a:latin typeface="+mn-lt"/>
            </a:endParaRP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kumimoji="0" lang="sv-S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R18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9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Kundval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9460" name="Text Box 133"/>
          <p:cNvSpPr txBox="1">
            <a:spLocks noChangeArrowheads="1"/>
          </p:cNvSpPr>
          <p:nvPr/>
        </p:nvSpPr>
        <p:spPr bwMode="auto">
          <a:xfrm>
            <a:off x="1498600" y="5378450"/>
            <a:ext cx="1574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19462" name="textruta 47"/>
          <p:cNvSpPr txBox="1">
            <a:spLocks noChangeArrowheads="1"/>
          </p:cNvSpPr>
          <p:nvPr/>
        </p:nvSpPr>
        <p:spPr bwMode="auto">
          <a:xfrm>
            <a:off x="1043608" y="1340768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9463" name="Text Box 133"/>
          <p:cNvSpPr txBox="1">
            <a:spLocks noChangeArrowheads="1"/>
          </p:cNvSpPr>
          <p:nvPr/>
        </p:nvSpPr>
        <p:spPr bwMode="auto">
          <a:xfrm>
            <a:off x="3492500" y="5346700"/>
            <a:ext cx="1778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9464" name="Text Box 133"/>
          <p:cNvSpPr txBox="1">
            <a:spLocks noChangeArrowheads="1"/>
          </p:cNvSpPr>
          <p:nvPr/>
        </p:nvSpPr>
        <p:spPr bwMode="auto">
          <a:xfrm>
            <a:off x="5486400" y="5378450"/>
            <a:ext cx="2019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Vet ej</a:t>
            </a:r>
          </a:p>
        </p:txBody>
      </p:sp>
      <p:sp>
        <p:nvSpPr>
          <p:cNvPr id="19465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18 Har du fått information om att du kan välja utförare av </a:t>
            </a:r>
            <a:r>
              <a:rPr lang="sv-SE" sz="1100" dirty="0" smtClean="0"/>
              <a:t>hemtjänsten </a:t>
            </a:r>
            <a:r>
              <a:rPr lang="sv-SE" sz="1100" dirty="0"/>
              <a:t>(kommunal hemtjänst eller olika privata företag)?</a:t>
            </a:r>
            <a:endParaRPr lang="en-GB" sz="1100" dirty="0"/>
          </a:p>
        </p:txBody>
      </p:sp>
      <p:sp>
        <p:nvSpPr>
          <p:cNvPr id="19467" name="Rectangle 160"/>
          <p:cNvSpPr>
            <a:spLocks noChangeArrowheads="1"/>
          </p:cNvSpPr>
          <p:nvPr/>
        </p:nvSpPr>
        <p:spPr bwMode="auto">
          <a:xfrm>
            <a:off x="7897812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9" name="textruta 63"/>
          <p:cNvSpPr txBox="1">
            <a:spLocks noChangeArrowheads="1"/>
          </p:cNvSpPr>
          <p:nvPr/>
        </p:nvSpPr>
        <p:spPr bwMode="auto">
          <a:xfrm>
            <a:off x="8024812" y="3073400"/>
            <a:ext cx="1155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4368" y="3562921"/>
            <a:ext cx="177800" cy="153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884368" y="3922961"/>
            <a:ext cx="177800" cy="1539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ruta 63"/>
          <p:cNvSpPr txBox="1">
            <a:spLocks noChangeArrowheads="1"/>
          </p:cNvSpPr>
          <p:nvPr/>
        </p:nvSpPr>
        <p:spPr bwMode="auto">
          <a:xfrm>
            <a:off x="8024068" y="386104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2009</a:t>
            </a:r>
            <a:endParaRPr lang="en-GB" sz="1100" dirty="0"/>
          </a:p>
        </p:txBody>
      </p:sp>
      <p:sp>
        <p:nvSpPr>
          <p:cNvPr id="18" name="textruta 63"/>
          <p:cNvSpPr txBox="1">
            <a:spLocks noChangeArrowheads="1"/>
          </p:cNvSpPr>
          <p:nvPr/>
        </p:nvSpPr>
        <p:spPr bwMode="auto">
          <a:xfrm>
            <a:off x="8024068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2010</a:t>
            </a:r>
            <a:endParaRPr lang="en-GB" sz="1100" dirty="0"/>
          </a:p>
        </p:txBody>
      </p:sp>
      <p:sp>
        <p:nvSpPr>
          <p:cNvPr id="20" name="Platshållare för bildnummer 18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20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FR19"/>
          <p:cNvGraphicFramePr>
            <a:graphicFrameLocks noChangeAspect="1"/>
          </p:cNvGraphicFramePr>
          <p:nvPr/>
        </p:nvGraphicFramePr>
        <p:xfrm>
          <a:off x="2057400" y="1371600"/>
          <a:ext cx="58293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Kundval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20485" name="textruta 47"/>
          <p:cNvSpPr txBox="1">
            <a:spLocks noChangeArrowheads="1"/>
          </p:cNvSpPr>
          <p:nvPr/>
        </p:nvSpPr>
        <p:spPr bwMode="auto">
          <a:xfrm>
            <a:off x="7444308" y="5373216"/>
            <a:ext cx="8001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40" dirty="0"/>
              <a:t>%</a:t>
            </a:r>
            <a:endParaRPr lang="en-GB" sz="1440" dirty="0"/>
          </a:p>
        </p:txBody>
      </p:sp>
      <p:sp>
        <p:nvSpPr>
          <p:cNvPr id="20486" name="Rectangle 160"/>
          <p:cNvSpPr>
            <a:spLocks noChangeArrowheads="1"/>
          </p:cNvSpPr>
          <p:nvPr/>
        </p:nvSpPr>
        <p:spPr bwMode="auto">
          <a:xfrm>
            <a:off x="7435304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textruta 63"/>
          <p:cNvSpPr txBox="1">
            <a:spLocks noChangeArrowheads="1"/>
          </p:cNvSpPr>
          <p:nvPr/>
        </p:nvSpPr>
        <p:spPr bwMode="auto">
          <a:xfrm>
            <a:off x="7435304" y="3214137"/>
            <a:ext cx="1385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20490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19 Har du själv eller någon annan valt vem som ger dig hemtjänst?</a:t>
            </a:r>
            <a:endParaRPr lang="en-GB" sz="1100" dirty="0"/>
          </a:p>
        </p:txBody>
      </p:sp>
      <p:sp>
        <p:nvSpPr>
          <p:cNvPr id="20491" name="textruta 16"/>
          <p:cNvSpPr txBox="1">
            <a:spLocks noChangeArrowheads="1"/>
          </p:cNvSpPr>
          <p:nvPr/>
        </p:nvSpPr>
        <p:spPr bwMode="auto">
          <a:xfrm>
            <a:off x="736600" y="1727200"/>
            <a:ext cx="162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Jag har valt själv</a:t>
            </a:r>
            <a:endParaRPr lang="en-GB" sz="1200" dirty="0"/>
          </a:p>
        </p:txBody>
      </p:sp>
      <p:sp>
        <p:nvSpPr>
          <p:cNvPr id="20492" name="textruta 17"/>
          <p:cNvSpPr txBox="1">
            <a:spLocks noChangeArrowheads="1"/>
          </p:cNvSpPr>
          <p:nvPr/>
        </p:nvSpPr>
        <p:spPr bwMode="auto">
          <a:xfrm>
            <a:off x="393700" y="22860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Jag har valt tillsammans med annan närstående</a:t>
            </a:r>
            <a:endParaRPr lang="en-GB" sz="1200" dirty="0"/>
          </a:p>
        </p:txBody>
      </p:sp>
      <p:sp>
        <p:nvSpPr>
          <p:cNvPr id="20493" name="textruta 18"/>
          <p:cNvSpPr txBox="1">
            <a:spLocks noChangeArrowheads="1"/>
          </p:cNvSpPr>
          <p:nvPr/>
        </p:nvSpPr>
        <p:spPr bwMode="auto">
          <a:xfrm>
            <a:off x="381000" y="29210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/>
              <a:t>Biståndshandläggare har valt åt mig</a:t>
            </a:r>
            <a:endParaRPr lang="en-GB" sz="1200"/>
          </a:p>
        </p:txBody>
      </p:sp>
      <p:sp>
        <p:nvSpPr>
          <p:cNvPr id="20494" name="textruta 19"/>
          <p:cNvSpPr txBox="1">
            <a:spLocks noChangeArrowheads="1"/>
          </p:cNvSpPr>
          <p:nvPr/>
        </p:nvSpPr>
        <p:spPr bwMode="auto">
          <a:xfrm>
            <a:off x="381000" y="36576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/>
              <a:t>Anhörig/god man har valt åt mig</a:t>
            </a:r>
            <a:endParaRPr lang="en-GB" sz="1200"/>
          </a:p>
        </p:txBody>
      </p:sp>
      <p:sp>
        <p:nvSpPr>
          <p:cNvPr id="20495" name="textruta 20"/>
          <p:cNvSpPr txBox="1">
            <a:spLocks noChangeArrowheads="1"/>
          </p:cNvSpPr>
          <p:nvPr/>
        </p:nvSpPr>
        <p:spPr bwMode="auto">
          <a:xfrm>
            <a:off x="381000" y="43053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/>
              <a:t>Annan person har valt åt mig</a:t>
            </a:r>
            <a:endParaRPr lang="en-GB" sz="1200"/>
          </a:p>
        </p:txBody>
      </p:sp>
      <p:sp>
        <p:nvSpPr>
          <p:cNvPr id="20496" name="textruta 21"/>
          <p:cNvSpPr txBox="1">
            <a:spLocks noChangeArrowheads="1"/>
          </p:cNvSpPr>
          <p:nvPr/>
        </p:nvSpPr>
        <p:spPr bwMode="auto">
          <a:xfrm>
            <a:off x="393700" y="49530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/>
              <a:t>Vet ej</a:t>
            </a:r>
            <a:endParaRPr lang="en-GB" sz="1200"/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452320" y="3562921"/>
            <a:ext cx="177800" cy="153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7452320" y="3922961"/>
            <a:ext cx="177800" cy="1539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592020" y="386104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2009</a:t>
            </a:r>
            <a:endParaRPr lang="en-GB" sz="1100" dirty="0"/>
          </a:p>
        </p:txBody>
      </p:sp>
      <p:sp>
        <p:nvSpPr>
          <p:cNvPr id="21" name="textruta 63"/>
          <p:cNvSpPr txBox="1">
            <a:spLocks noChangeArrowheads="1"/>
          </p:cNvSpPr>
          <p:nvPr/>
        </p:nvSpPr>
        <p:spPr bwMode="auto">
          <a:xfrm>
            <a:off x="7592020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2010</a:t>
            </a:r>
            <a:endParaRPr lang="en-GB" sz="1100" dirty="0"/>
          </a:p>
        </p:txBody>
      </p:sp>
      <p:sp>
        <p:nvSpPr>
          <p:cNvPr id="23" name="Platshållare för bildnummer 2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21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De som besvarat enkäten själv jämfört med totalt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FR1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8196" name="Text Box 133"/>
          <p:cNvSpPr txBox="1">
            <a:spLocks noChangeArrowheads="1"/>
          </p:cNvSpPr>
          <p:nvPr/>
        </p:nvSpPr>
        <p:spPr bwMode="auto">
          <a:xfrm>
            <a:off x="18669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Varje dag</a:t>
            </a:r>
          </a:p>
        </p:txBody>
      </p:sp>
      <p:sp>
        <p:nvSpPr>
          <p:cNvPr id="8198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8199" name="Text Box 133"/>
          <p:cNvSpPr txBox="1">
            <a:spLocks noChangeArrowheads="1"/>
          </p:cNvSpPr>
          <p:nvPr/>
        </p:nvSpPr>
        <p:spPr bwMode="auto">
          <a:xfrm>
            <a:off x="31115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Mer sällan än en gång i veckan</a:t>
            </a:r>
          </a:p>
        </p:txBody>
      </p:sp>
      <p:sp>
        <p:nvSpPr>
          <p:cNvPr id="8200" name="Text Box 133"/>
          <p:cNvSpPr txBox="1">
            <a:spLocks noChangeArrowheads="1"/>
          </p:cNvSpPr>
          <p:nvPr/>
        </p:nvSpPr>
        <p:spPr bwMode="auto">
          <a:xfrm>
            <a:off x="51943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/>
              <a:t>En </a:t>
            </a:r>
            <a:r>
              <a:rPr lang="en-GB" sz="1100" dirty="0" err="1"/>
              <a:t>eller</a:t>
            </a:r>
            <a:r>
              <a:rPr lang="en-GB" sz="1100" dirty="0"/>
              <a:t> </a:t>
            </a:r>
            <a:r>
              <a:rPr lang="en-GB" sz="1100" dirty="0" err="1"/>
              <a:t>flera</a:t>
            </a:r>
            <a:r>
              <a:rPr lang="en-GB" sz="1100" dirty="0"/>
              <a:t> </a:t>
            </a:r>
            <a:r>
              <a:rPr lang="en-GB" sz="1100" dirty="0" err="1"/>
              <a:t>gånger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veckan</a:t>
            </a:r>
            <a:endParaRPr lang="en-GB" sz="1100" dirty="0"/>
          </a:p>
        </p:txBody>
      </p:sp>
      <p:sp>
        <p:nvSpPr>
          <p:cNvPr id="8201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3479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1 Hur ofta får du hemhjälp?</a:t>
            </a:r>
            <a:endParaRPr lang="en-GB" sz="1100"/>
          </a:p>
        </p:txBody>
      </p:sp>
      <p:sp>
        <p:nvSpPr>
          <p:cNvPr id="8203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2011</a:t>
            </a:r>
            <a:endParaRPr lang="en-GB" sz="1100" dirty="0"/>
          </a:p>
        </p:txBody>
      </p:sp>
      <p:sp>
        <p:nvSpPr>
          <p:cNvPr id="12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ruta 63"/>
          <p:cNvSpPr txBox="1">
            <a:spLocks noChangeArrowheads="1"/>
          </p:cNvSpPr>
          <p:nvPr/>
        </p:nvSpPr>
        <p:spPr bwMode="auto">
          <a:xfrm>
            <a:off x="7668344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enkäten själv</a:t>
            </a:r>
            <a:endParaRPr lang="en-GB" sz="1100" dirty="0"/>
          </a:p>
        </p:txBody>
      </p:sp>
      <p:sp>
        <p:nvSpPr>
          <p:cNvPr id="14" name="Rectangle 160"/>
          <p:cNvSpPr>
            <a:spLocks noChangeArrowheads="1"/>
          </p:cNvSpPr>
          <p:nvPr/>
        </p:nvSpPr>
        <p:spPr bwMode="auto">
          <a:xfrm>
            <a:off x="7596336" y="4356170"/>
            <a:ext cx="177800" cy="1539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ruta 63"/>
          <p:cNvSpPr txBox="1">
            <a:spLocks noChangeArrowheads="1"/>
          </p:cNvSpPr>
          <p:nvPr/>
        </p:nvSpPr>
        <p:spPr bwMode="auto">
          <a:xfrm>
            <a:off x="7668344" y="4294257"/>
            <a:ext cx="11564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tillsammans med annan</a:t>
            </a:r>
            <a:endParaRPr lang="en-GB" sz="1100" dirty="0"/>
          </a:p>
        </p:txBody>
      </p:sp>
      <p:sp>
        <p:nvSpPr>
          <p:cNvPr id="17" name="Rectangle 160"/>
          <p:cNvSpPr>
            <a:spLocks noChangeArrowheads="1"/>
          </p:cNvSpPr>
          <p:nvPr/>
        </p:nvSpPr>
        <p:spPr bwMode="auto">
          <a:xfrm>
            <a:off x="7596336" y="4931073"/>
            <a:ext cx="177800" cy="1539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ruta 63"/>
          <p:cNvSpPr txBox="1">
            <a:spLocks noChangeArrowheads="1"/>
          </p:cNvSpPr>
          <p:nvPr/>
        </p:nvSpPr>
        <p:spPr bwMode="auto">
          <a:xfrm>
            <a:off x="7668344" y="48691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Annan har svarat</a:t>
            </a:r>
            <a:endParaRPr lang="en-GB" sz="1100" dirty="0"/>
          </a:p>
        </p:txBody>
      </p:sp>
      <p:sp>
        <p:nvSpPr>
          <p:cNvPr id="20" name="Platshållare för bildnummer 18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23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2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9220" name="Text Box 133"/>
          <p:cNvSpPr txBox="1">
            <a:spLocks noChangeArrowheads="1"/>
          </p:cNvSpPr>
          <p:nvPr/>
        </p:nvSpPr>
        <p:spPr bwMode="auto">
          <a:xfrm>
            <a:off x="23495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9222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9223" name="Text Box 133"/>
          <p:cNvSpPr txBox="1">
            <a:spLocks noChangeArrowheads="1"/>
          </p:cNvSpPr>
          <p:nvPr/>
        </p:nvSpPr>
        <p:spPr bwMode="auto">
          <a:xfrm>
            <a:off x="47244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9224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353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2 Är det </a:t>
            </a:r>
            <a:r>
              <a:rPr lang="sv-SE" sz="1100" u="sng"/>
              <a:t>oftast</a:t>
            </a:r>
            <a:r>
              <a:rPr lang="sv-SE" sz="1100"/>
              <a:t> samma personer som hjälper dig?</a:t>
            </a:r>
            <a:endParaRPr lang="en-GB" sz="1100"/>
          </a:p>
        </p:txBody>
      </p:sp>
      <p:sp>
        <p:nvSpPr>
          <p:cNvPr id="9225" name="Rectangle 160"/>
          <p:cNvSpPr>
            <a:spLocks noChangeArrowheads="1"/>
          </p:cNvSpPr>
          <p:nvPr/>
        </p:nvSpPr>
        <p:spPr bwMode="auto">
          <a:xfrm>
            <a:off x="7861300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textruta 63"/>
          <p:cNvSpPr txBox="1">
            <a:spLocks noChangeArrowheads="1"/>
          </p:cNvSpPr>
          <p:nvPr/>
        </p:nvSpPr>
        <p:spPr bwMode="auto">
          <a:xfrm>
            <a:off x="7988300" y="3073400"/>
            <a:ext cx="976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1" name="Rectangle 160"/>
          <p:cNvSpPr>
            <a:spLocks noChangeArrowheads="1"/>
          </p:cNvSpPr>
          <p:nvPr/>
        </p:nvSpPr>
        <p:spPr bwMode="auto">
          <a:xfrm>
            <a:off x="7884368" y="3634929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ruta 63"/>
          <p:cNvSpPr txBox="1">
            <a:spLocks noChangeArrowheads="1"/>
          </p:cNvSpPr>
          <p:nvPr/>
        </p:nvSpPr>
        <p:spPr bwMode="auto">
          <a:xfrm>
            <a:off x="7956376" y="3573016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enkäten själv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0052" y="4066977"/>
            <a:ext cx="177800" cy="1539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ruta 63"/>
          <p:cNvSpPr txBox="1">
            <a:spLocks noChangeArrowheads="1"/>
          </p:cNvSpPr>
          <p:nvPr/>
        </p:nvSpPr>
        <p:spPr bwMode="auto">
          <a:xfrm>
            <a:off x="7952060" y="4005064"/>
            <a:ext cx="11564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tillsammans med annan</a:t>
            </a:r>
            <a:endParaRPr lang="en-GB" sz="1100" dirty="0"/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880052" y="4643041"/>
            <a:ext cx="177800" cy="1539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ruta 63"/>
          <p:cNvSpPr txBox="1">
            <a:spLocks noChangeArrowheads="1"/>
          </p:cNvSpPr>
          <p:nvPr/>
        </p:nvSpPr>
        <p:spPr bwMode="auto">
          <a:xfrm>
            <a:off x="7952060" y="458112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Annan har svarat</a:t>
            </a:r>
            <a:endParaRPr lang="en-GB" sz="1100" dirty="0"/>
          </a:p>
        </p:txBody>
      </p:sp>
      <p:sp>
        <p:nvSpPr>
          <p:cNvPr id="19" name="Platshållare för bildnummer 17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24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3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0244" name="Text Box 133"/>
          <p:cNvSpPr txBox="1">
            <a:spLocks noChangeArrowheads="1"/>
          </p:cNvSpPr>
          <p:nvPr/>
        </p:nvSpPr>
        <p:spPr bwMode="auto">
          <a:xfrm>
            <a:off x="2349500" y="486916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 err="1"/>
              <a:t>Ja</a:t>
            </a:r>
            <a:endParaRPr lang="en-GB" sz="1100" dirty="0"/>
          </a:p>
        </p:txBody>
      </p:sp>
      <p:sp>
        <p:nvSpPr>
          <p:cNvPr id="10246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0247" name="Text Box 133"/>
          <p:cNvSpPr txBox="1">
            <a:spLocks noChangeArrowheads="1"/>
          </p:cNvSpPr>
          <p:nvPr/>
        </p:nvSpPr>
        <p:spPr bwMode="auto">
          <a:xfrm>
            <a:off x="4724400" y="486916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 err="1"/>
              <a:t>Nej</a:t>
            </a:r>
            <a:endParaRPr lang="en-GB" sz="1100" dirty="0"/>
          </a:p>
        </p:txBody>
      </p:sp>
      <p:sp>
        <p:nvSpPr>
          <p:cNvPr id="10248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353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3 Bor du ensam?</a:t>
            </a:r>
            <a:endParaRPr lang="en-GB" sz="1100"/>
          </a:p>
        </p:txBody>
      </p:sp>
      <p:sp>
        <p:nvSpPr>
          <p:cNvPr id="10249" name="Rectangle 160"/>
          <p:cNvSpPr>
            <a:spLocks noChangeArrowheads="1"/>
          </p:cNvSpPr>
          <p:nvPr/>
        </p:nvSpPr>
        <p:spPr bwMode="auto">
          <a:xfrm>
            <a:off x="7861300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51" name="textruta 63"/>
          <p:cNvSpPr txBox="1">
            <a:spLocks noChangeArrowheads="1"/>
          </p:cNvSpPr>
          <p:nvPr/>
        </p:nvSpPr>
        <p:spPr bwMode="auto">
          <a:xfrm>
            <a:off x="7988300" y="3073400"/>
            <a:ext cx="976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1" name="Rectangle 160"/>
          <p:cNvSpPr>
            <a:spLocks noChangeArrowheads="1"/>
          </p:cNvSpPr>
          <p:nvPr/>
        </p:nvSpPr>
        <p:spPr bwMode="auto">
          <a:xfrm>
            <a:off x="7884368" y="3634929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ruta 63"/>
          <p:cNvSpPr txBox="1">
            <a:spLocks noChangeArrowheads="1"/>
          </p:cNvSpPr>
          <p:nvPr/>
        </p:nvSpPr>
        <p:spPr bwMode="auto">
          <a:xfrm>
            <a:off x="7956376" y="3573016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enkäten själv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0052" y="4066977"/>
            <a:ext cx="177800" cy="1539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ruta 63"/>
          <p:cNvSpPr txBox="1">
            <a:spLocks noChangeArrowheads="1"/>
          </p:cNvSpPr>
          <p:nvPr/>
        </p:nvSpPr>
        <p:spPr bwMode="auto">
          <a:xfrm>
            <a:off x="7952060" y="4005064"/>
            <a:ext cx="11564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tillsammans med annan</a:t>
            </a:r>
            <a:endParaRPr lang="en-GB" sz="1100" dirty="0"/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880052" y="4643041"/>
            <a:ext cx="177800" cy="1539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ruta 63"/>
          <p:cNvSpPr txBox="1">
            <a:spLocks noChangeArrowheads="1"/>
          </p:cNvSpPr>
          <p:nvPr/>
        </p:nvSpPr>
        <p:spPr bwMode="auto">
          <a:xfrm>
            <a:off x="7952060" y="458112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Annan har svarat</a:t>
            </a:r>
            <a:endParaRPr lang="en-GB" sz="1100" dirty="0"/>
          </a:p>
        </p:txBody>
      </p:sp>
      <p:sp>
        <p:nvSpPr>
          <p:cNvPr id="19" name="Platshållare för bildnummer 17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5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Biståndsbeslutet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1268" name="Text Box 133"/>
          <p:cNvSpPr txBox="1">
            <a:spLocks noChangeArrowheads="1"/>
          </p:cNvSpPr>
          <p:nvPr/>
        </p:nvSpPr>
        <p:spPr bwMode="auto">
          <a:xfrm>
            <a:off x="2349500" y="486916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 err="1"/>
              <a:t>Ja</a:t>
            </a:r>
            <a:endParaRPr lang="en-GB" sz="1100" dirty="0"/>
          </a:p>
        </p:txBody>
      </p:sp>
      <p:sp>
        <p:nvSpPr>
          <p:cNvPr id="11270" name="textruta 47"/>
          <p:cNvSpPr txBox="1">
            <a:spLocks noChangeArrowheads="1"/>
          </p:cNvSpPr>
          <p:nvPr/>
        </p:nvSpPr>
        <p:spPr bwMode="auto">
          <a:xfrm>
            <a:off x="971600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1271" name="Text Box 133"/>
          <p:cNvSpPr txBox="1">
            <a:spLocks noChangeArrowheads="1"/>
          </p:cNvSpPr>
          <p:nvPr/>
        </p:nvSpPr>
        <p:spPr bwMode="auto">
          <a:xfrm>
            <a:off x="4724400" y="486916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1272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7734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5 Vet du vad du skall ha hjälp med enligt det beslut som fattats av biståndshandläggningen?</a:t>
            </a:r>
            <a:endParaRPr lang="en-GB" sz="1100"/>
          </a:p>
        </p:txBody>
      </p:sp>
      <p:sp>
        <p:nvSpPr>
          <p:cNvPr id="11273" name="Rectangle 160"/>
          <p:cNvSpPr>
            <a:spLocks noChangeArrowheads="1"/>
          </p:cNvSpPr>
          <p:nvPr/>
        </p:nvSpPr>
        <p:spPr bwMode="auto">
          <a:xfrm>
            <a:off x="7861300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5" name="textruta 63"/>
          <p:cNvSpPr txBox="1">
            <a:spLocks noChangeArrowheads="1"/>
          </p:cNvSpPr>
          <p:nvPr/>
        </p:nvSpPr>
        <p:spPr bwMode="auto">
          <a:xfrm>
            <a:off x="7988300" y="3073400"/>
            <a:ext cx="976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1" name="Rectangle 160"/>
          <p:cNvSpPr>
            <a:spLocks noChangeArrowheads="1"/>
          </p:cNvSpPr>
          <p:nvPr/>
        </p:nvSpPr>
        <p:spPr bwMode="auto">
          <a:xfrm>
            <a:off x="7884368" y="3634929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ruta 63"/>
          <p:cNvSpPr txBox="1">
            <a:spLocks noChangeArrowheads="1"/>
          </p:cNvSpPr>
          <p:nvPr/>
        </p:nvSpPr>
        <p:spPr bwMode="auto">
          <a:xfrm>
            <a:off x="7952060" y="3573016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enkäten själv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0052" y="4066977"/>
            <a:ext cx="177800" cy="1539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ruta 63"/>
          <p:cNvSpPr txBox="1">
            <a:spLocks noChangeArrowheads="1"/>
          </p:cNvSpPr>
          <p:nvPr/>
        </p:nvSpPr>
        <p:spPr bwMode="auto">
          <a:xfrm>
            <a:off x="7952060" y="4005064"/>
            <a:ext cx="11564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tillsammans med annan</a:t>
            </a:r>
            <a:endParaRPr lang="en-GB" sz="1100" dirty="0"/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880052" y="4643041"/>
            <a:ext cx="177800" cy="1539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ruta 63"/>
          <p:cNvSpPr txBox="1">
            <a:spLocks noChangeArrowheads="1"/>
          </p:cNvSpPr>
          <p:nvPr/>
        </p:nvSpPr>
        <p:spPr bwMode="auto">
          <a:xfrm>
            <a:off x="7952060" y="458112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Annan har svarat</a:t>
            </a:r>
            <a:endParaRPr lang="en-GB" sz="1100" dirty="0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26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Biståndsbeslutet</a:t>
            </a:r>
            <a:endParaRPr lang="en-US" i="1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12493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8" name="Text Box 197"/>
          <p:cNvSpPr txBox="1">
            <a:spLocks noChangeArrowheads="1"/>
          </p:cNvSpPr>
          <p:nvPr/>
        </p:nvSpPr>
        <p:spPr bwMode="auto">
          <a:xfrm>
            <a:off x="698500" y="1657350"/>
            <a:ext cx="3492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Biståndshandläggaren</a:t>
            </a:r>
            <a:r>
              <a:rPr lang="en-GB" sz="1100" dirty="0"/>
              <a:t> </a:t>
            </a:r>
            <a:r>
              <a:rPr lang="en-GB" sz="1100" dirty="0" err="1"/>
              <a:t>bemöter</a:t>
            </a:r>
            <a:r>
              <a:rPr lang="en-GB" sz="1100" dirty="0"/>
              <a:t> </a:t>
            </a:r>
            <a:r>
              <a:rPr lang="en-GB" sz="1100" dirty="0" err="1"/>
              <a:t>mig</a:t>
            </a:r>
            <a:r>
              <a:rPr lang="en-GB" sz="1100" dirty="0"/>
              <a:t> </a:t>
            </a:r>
            <a:r>
              <a:rPr lang="en-GB" sz="1100" dirty="0" err="1"/>
              <a:t>på</a:t>
            </a:r>
            <a:r>
              <a:rPr lang="en-GB" sz="1100" dirty="0"/>
              <a:t> </a:t>
            </a:r>
            <a:r>
              <a:rPr lang="en-GB" sz="1100" dirty="0" err="1"/>
              <a:t>ett</a:t>
            </a:r>
            <a:r>
              <a:rPr lang="en-GB" sz="1100" dirty="0"/>
              <a:t> bra </a:t>
            </a:r>
            <a:r>
              <a:rPr lang="en-GB" sz="1100" dirty="0" err="1"/>
              <a:t>sätt</a:t>
            </a:r>
            <a:endParaRPr lang="en-GB" sz="1100" dirty="0"/>
          </a:p>
        </p:txBody>
      </p:sp>
      <p:sp>
        <p:nvSpPr>
          <p:cNvPr id="12299" name="Text Box 200"/>
          <p:cNvSpPr txBox="1">
            <a:spLocks noChangeArrowheads="1"/>
          </p:cNvSpPr>
          <p:nvPr/>
        </p:nvSpPr>
        <p:spPr bwMode="auto">
          <a:xfrm>
            <a:off x="36513" y="3321050"/>
            <a:ext cx="4151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får den hjälp som biståndshandläggaren beslutat om</a:t>
            </a:r>
          </a:p>
        </p:txBody>
      </p:sp>
      <p:graphicFrame>
        <p:nvGraphicFramePr>
          <p:cNvPr id="5536" name="FR4TABELL"/>
          <p:cNvGraphicFramePr>
            <a:graphicFrameLocks noGrp="1"/>
          </p:cNvGraphicFramePr>
          <p:nvPr/>
        </p:nvGraphicFramePr>
        <p:xfrm>
          <a:off x="8574088" y="1916833"/>
          <a:ext cx="423862" cy="936103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4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6TABELL"/>
          <p:cNvGraphicFramePr>
            <a:graphicFrameLocks noGrp="1"/>
          </p:cNvGraphicFramePr>
          <p:nvPr/>
        </p:nvGraphicFramePr>
        <p:xfrm>
          <a:off x="8561388" y="3573016"/>
          <a:ext cx="423862" cy="864095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4" name="Line 225"/>
          <p:cNvSpPr>
            <a:spLocks noChangeShapeType="1"/>
          </p:cNvSpPr>
          <p:nvPr/>
        </p:nvSpPr>
        <p:spPr bwMode="auto">
          <a:xfrm>
            <a:off x="4213299" y="4476353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15" name="Line 226"/>
          <p:cNvSpPr>
            <a:spLocks noChangeShapeType="1"/>
          </p:cNvSpPr>
          <p:nvPr/>
        </p:nvSpPr>
        <p:spPr bwMode="auto">
          <a:xfrm>
            <a:off x="8388424" y="4474766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16" name="Text Box 224"/>
          <p:cNvSpPr txBox="1">
            <a:spLocks noChangeArrowheads="1"/>
          </p:cNvSpPr>
          <p:nvPr/>
        </p:nvSpPr>
        <p:spPr bwMode="auto">
          <a:xfrm>
            <a:off x="4014788" y="4535215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12317" name="Text Box 223"/>
          <p:cNvSpPr txBox="1">
            <a:spLocks noChangeArrowheads="1"/>
          </p:cNvSpPr>
          <p:nvPr/>
        </p:nvSpPr>
        <p:spPr bwMode="auto">
          <a:xfrm>
            <a:off x="8140700" y="4536802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100%</a:t>
            </a:r>
          </a:p>
        </p:txBody>
      </p:sp>
      <p:sp>
        <p:nvSpPr>
          <p:cNvPr id="12318" name="Text Box 197"/>
          <p:cNvSpPr txBox="1">
            <a:spLocks noChangeArrowheads="1"/>
          </p:cNvSpPr>
          <p:nvPr/>
        </p:nvSpPr>
        <p:spPr bwMode="auto">
          <a:xfrm>
            <a:off x="698500" y="1250950"/>
            <a:ext cx="3657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b="1"/>
              <a:t>Ange hur du tycker att följande påstående stämmer.</a:t>
            </a:r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4869160"/>
            <a:ext cx="6554729" cy="252413"/>
            <a:chOff x="497" y="3810"/>
            <a:chExt cx="4501" cy="159"/>
          </a:xfrm>
        </p:grpSpPr>
        <p:sp>
          <p:nvSpPr>
            <p:cNvPr id="74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75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76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77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78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79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0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1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2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3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143823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14382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13429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14382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12477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2144713" y="1886635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37" name="RubrikFot"/>
          <p:cNvSpPr txBox="1">
            <a:spLocks noChangeArrowheads="1"/>
          </p:cNvSpPr>
          <p:nvPr/>
        </p:nvSpPr>
        <p:spPr bwMode="auto">
          <a:xfrm>
            <a:off x="530547" y="217397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38" name="RubrikFot"/>
          <p:cNvSpPr txBox="1">
            <a:spLocks noChangeArrowheads="1"/>
          </p:cNvSpPr>
          <p:nvPr/>
        </p:nvSpPr>
        <p:spPr bwMode="auto">
          <a:xfrm>
            <a:off x="530547" y="2420888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40" name="RubrikFot"/>
          <p:cNvSpPr txBox="1">
            <a:spLocks noChangeArrowheads="1"/>
          </p:cNvSpPr>
          <p:nvPr/>
        </p:nvSpPr>
        <p:spPr bwMode="auto">
          <a:xfrm>
            <a:off x="521542" y="2636912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2144713" y="3542819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45" name="RubrikFot"/>
          <p:cNvSpPr txBox="1">
            <a:spLocks noChangeArrowheads="1"/>
          </p:cNvSpPr>
          <p:nvPr/>
        </p:nvSpPr>
        <p:spPr bwMode="auto">
          <a:xfrm>
            <a:off x="530547" y="3789040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46" name="RubrikFot"/>
          <p:cNvSpPr txBox="1">
            <a:spLocks noChangeArrowheads="1"/>
          </p:cNvSpPr>
          <p:nvPr/>
        </p:nvSpPr>
        <p:spPr bwMode="auto">
          <a:xfrm>
            <a:off x="530547" y="398256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47" name="RubrikFot"/>
          <p:cNvSpPr txBox="1">
            <a:spLocks noChangeArrowheads="1"/>
          </p:cNvSpPr>
          <p:nvPr/>
        </p:nvSpPr>
        <p:spPr bwMode="auto">
          <a:xfrm>
            <a:off x="530547" y="4198585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41" name="Platshållare för bildnummer 40"/>
          <p:cNvSpPr>
            <a:spLocks noGrp="1"/>
          </p:cNvSpPr>
          <p:nvPr>
            <p:ph type="sldNum" sz="quarter" idx="11"/>
          </p:nvPr>
        </p:nvSpPr>
        <p:spPr>
          <a:xfrm>
            <a:off x="6156176" y="654451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27</a:t>
            </a:fld>
            <a:endParaRPr lang="sv-SE" dirty="0"/>
          </a:p>
        </p:txBody>
      </p:sp>
      <p:graphicFrame>
        <p:nvGraphicFramePr>
          <p:cNvPr id="54" name="FR4"/>
          <p:cNvGraphicFramePr>
            <a:graphicFrameLocks noChangeAspect="1"/>
          </p:cNvGraphicFramePr>
          <p:nvPr/>
        </p:nvGraphicFramePr>
        <p:xfrm>
          <a:off x="2411760" y="3429000"/>
          <a:ext cx="597852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5" name="FR4"/>
          <p:cNvGraphicFramePr>
            <a:graphicFrameLocks noChangeAspect="1"/>
          </p:cNvGraphicFramePr>
          <p:nvPr/>
        </p:nvGraphicFramePr>
        <p:xfrm>
          <a:off x="2411760" y="1772816"/>
          <a:ext cx="5978525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25"/>
          <p:cNvSpPr>
            <a:spLocks noChangeShapeType="1"/>
          </p:cNvSpPr>
          <p:nvPr/>
        </p:nvSpPr>
        <p:spPr bwMode="auto">
          <a:xfrm>
            <a:off x="4191000" y="4726731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2" name="Line 226"/>
          <p:cNvSpPr>
            <a:spLocks noChangeShapeType="1"/>
          </p:cNvSpPr>
          <p:nvPr/>
        </p:nvSpPr>
        <p:spPr bwMode="auto">
          <a:xfrm>
            <a:off x="8366125" y="4725144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4" name="Text Box 224"/>
          <p:cNvSpPr txBox="1">
            <a:spLocks noChangeArrowheads="1"/>
          </p:cNvSpPr>
          <p:nvPr/>
        </p:nvSpPr>
        <p:spPr bwMode="auto">
          <a:xfrm>
            <a:off x="4027488" y="4791819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3325" name="Text Box 223"/>
          <p:cNvSpPr txBox="1">
            <a:spLocks noChangeArrowheads="1"/>
          </p:cNvSpPr>
          <p:nvPr/>
        </p:nvSpPr>
        <p:spPr bwMode="auto">
          <a:xfrm>
            <a:off x="8153400" y="4793406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332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endParaRPr lang="en-US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9318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Text Box 40"/>
          <p:cNvSpPr txBox="1">
            <a:spLocks noChangeArrowheads="1"/>
          </p:cNvSpPr>
          <p:nvPr/>
        </p:nvSpPr>
        <p:spPr bwMode="auto">
          <a:xfrm>
            <a:off x="2144713" y="1340768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13336" name="Text Box 197"/>
          <p:cNvSpPr txBox="1">
            <a:spLocks noChangeArrowheads="1"/>
          </p:cNvSpPr>
          <p:nvPr/>
        </p:nvSpPr>
        <p:spPr bwMode="auto">
          <a:xfrm>
            <a:off x="1343025" y="1085850"/>
            <a:ext cx="284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Arbetet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</a:t>
            </a:r>
            <a:r>
              <a:rPr lang="en-GB" sz="1100" dirty="0" err="1"/>
              <a:t>personalen</a:t>
            </a:r>
            <a:r>
              <a:rPr lang="en-GB" sz="1100" dirty="0"/>
              <a:t> </a:t>
            </a:r>
            <a:r>
              <a:rPr lang="en-GB" sz="1100" dirty="0" err="1"/>
              <a:t>gör</a:t>
            </a:r>
            <a:r>
              <a:rPr lang="en-GB" sz="1100" dirty="0"/>
              <a:t> </a:t>
            </a:r>
            <a:r>
              <a:rPr lang="en-GB" sz="1100" dirty="0" err="1"/>
              <a:t>hos</a:t>
            </a:r>
            <a:r>
              <a:rPr lang="en-GB" sz="1100" dirty="0"/>
              <a:t> </a:t>
            </a:r>
            <a:r>
              <a:rPr lang="en-GB" sz="1100" dirty="0" err="1"/>
              <a:t>mig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bra</a:t>
            </a:r>
          </a:p>
        </p:txBody>
      </p:sp>
      <p:sp>
        <p:nvSpPr>
          <p:cNvPr id="13337" name="Text Box 199"/>
          <p:cNvSpPr txBox="1">
            <a:spLocks noChangeArrowheads="1"/>
          </p:cNvSpPr>
          <p:nvPr/>
        </p:nvSpPr>
        <p:spPr bwMode="auto">
          <a:xfrm>
            <a:off x="-57150" y="2420888"/>
            <a:ext cx="4246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kan</a:t>
            </a:r>
            <a:r>
              <a:rPr lang="en-GB" sz="1100" dirty="0"/>
              <a:t> </a:t>
            </a:r>
            <a:r>
              <a:rPr lang="en-GB" sz="1100" dirty="0" err="1"/>
              <a:t>påverka</a:t>
            </a:r>
            <a:r>
              <a:rPr lang="en-GB" sz="1100" dirty="0"/>
              <a:t> </a:t>
            </a: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hjälpen</a:t>
            </a:r>
            <a:r>
              <a:rPr lang="en-GB" sz="1100" dirty="0"/>
              <a:t> </a:t>
            </a:r>
            <a:r>
              <a:rPr lang="en-GB" sz="1100" dirty="0" err="1"/>
              <a:t>ska</a:t>
            </a:r>
            <a:r>
              <a:rPr lang="en-GB" sz="1100" dirty="0"/>
              <a:t> </a:t>
            </a:r>
            <a:r>
              <a:rPr lang="en-GB" sz="1100" dirty="0" err="1"/>
              <a:t>utföras</a:t>
            </a:r>
            <a:endParaRPr lang="en-GB" sz="1100" dirty="0"/>
          </a:p>
        </p:txBody>
      </p:sp>
      <p:sp>
        <p:nvSpPr>
          <p:cNvPr id="13338" name="Text Box 200"/>
          <p:cNvSpPr txBox="1">
            <a:spLocks noChangeArrowheads="1"/>
          </p:cNvSpPr>
          <p:nvPr/>
        </p:nvSpPr>
        <p:spPr bwMode="auto">
          <a:xfrm>
            <a:off x="36513" y="3717032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Personalen bemöter mig på ett bra sätt</a:t>
            </a:r>
            <a:endParaRPr lang="en-GB" sz="1100" dirty="0"/>
          </a:p>
        </p:txBody>
      </p:sp>
      <p:graphicFrame>
        <p:nvGraphicFramePr>
          <p:cNvPr id="5536" name="FR7_1TABELL"/>
          <p:cNvGraphicFramePr>
            <a:graphicFrameLocks noGrp="1"/>
          </p:cNvGraphicFramePr>
          <p:nvPr/>
        </p:nvGraphicFramePr>
        <p:xfrm>
          <a:off x="8574088" y="1393825"/>
          <a:ext cx="423862" cy="811038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03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7" name="FR7_2TABELL"/>
          <p:cNvGraphicFramePr>
            <a:graphicFrameLocks noGrp="1"/>
          </p:cNvGraphicFramePr>
          <p:nvPr/>
        </p:nvGraphicFramePr>
        <p:xfrm>
          <a:off x="8562975" y="2708921"/>
          <a:ext cx="423863" cy="792088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7_3TABELL"/>
          <p:cNvGraphicFramePr>
            <a:graphicFrameLocks noGrp="1"/>
          </p:cNvGraphicFramePr>
          <p:nvPr/>
        </p:nvGraphicFramePr>
        <p:xfrm>
          <a:off x="8561388" y="3933056"/>
          <a:ext cx="423862" cy="864096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7" name="RubrikFot"/>
          <p:cNvSpPr txBox="1">
            <a:spLocks noChangeArrowheads="1"/>
          </p:cNvSpPr>
          <p:nvPr/>
        </p:nvSpPr>
        <p:spPr bwMode="auto">
          <a:xfrm>
            <a:off x="530547" y="1597913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5119885"/>
            <a:ext cx="6554729" cy="252413"/>
            <a:chOff x="497" y="3810"/>
            <a:chExt cx="4501" cy="159"/>
          </a:xfrm>
        </p:grpSpPr>
        <p:sp>
          <p:nvSpPr>
            <p:cNvPr id="57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8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9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60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1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6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394548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39454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38502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394548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375498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ubrikFot"/>
          <p:cNvSpPr txBox="1">
            <a:spLocks noChangeArrowheads="1"/>
          </p:cNvSpPr>
          <p:nvPr/>
        </p:nvSpPr>
        <p:spPr bwMode="auto">
          <a:xfrm>
            <a:off x="530547" y="1791434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79" name="RubrikFot"/>
          <p:cNvSpPr txBox="1">
            <a:spLocks noChangeArrowheads="1"/>
          </p:cNvSpPr>
          <p:nvPr/>
        </p:nvSpPr>
        <p:spPr bwMode="auto">
          <a:xfrm>
            <a:off x="467544" y="1988840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84" name="Text Box 40"/>
          <p:cNvSpPr txBox="1">
            <a:spLocks noChangeArrowheads="1"/>
          </p:cNvSpPr>
          <p:nvPr/>
        </p:nvSpPr>
        <p:spPr bwMode="auto">
          <a:xfrm>
            <a:off x="2153718" y="2636913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85" name="RubrikFot"/>
          <p:cNvSpPr txBox="1">
            <a:spLocks noChangeArrowheads="1"/>
          </p:cNvSpPr>
          <p:nvPr/>
        </p:nvSpPr>
        <p:spPr bwMode="auto">
          <a:xfrm>
            <a:off x="539552" y="2894058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86" name="RubrikFot"/>
          <p:cNvSpPr txBox="1">
            <a:spLocks noChangeArrowheads="1"/>
          </p:cNvSpPr>
          <p:nvPr/>
        </p:nvSpPr>
        <p:spPr bwMode="auto">
          <a:xfrm>
            <a:off x="539552" y="3087579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87" name="RubrikFot"/>
          <p:cNvSpPr txBox="1">
            <a:spLocks noChangeArrowheads="1"/>
          </p:cNvSpPr>
          <p:nvPr/>
        </p:nvSpPr>
        <p:spPr bwMode="auto">
          <a:xfrm>
            <a:off x="530547" y="3262482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90" name="Text Box 40"/>
          <p:cNvSpPr txBox="1">
            <a:spLocks noChangeArrowheads="1"/>
          </p:cNvSpPr>
          <p:nvPr/>
        </p:nvSpPr>
        <p:spPr bwMode="auto">
          <a:xfrm>
            <a:off x="2144713" y="3933056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91" name="RubrikFot"/>
          <p:cNvSpPr txBox="1">
            <a:spLocks noChangeArrowheads="1"/>
          </p:cNvSpPr>
          <p:nvPr/>
        </p:nvSpPr>
        <p:spPr bwMode="auto">
          <a:xfrm>
            <a:off x="530547" y="4149080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92" name="RubrikFot"/>
          <p:cNvSpPr txBox="1">
            <a:spLocks noChangeArrowheads="1"/>
          </p:cNvSpPr>
          <p:nvPr/>
        </p:nvSpPr>
        <p:spPr bwMode="auto">
          <a:xfrm>
            <a:off x="530547" y="434260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93" name="RubrikFot"/>
          <p:cNvSpPr txBox="1">
            <a:spLocks noChangeArrowheads="1"/>
          </p:cNvSpPr>
          <p:nvPr/>
        </p:nvSpPr>
        <p:spPr bwMode="auto">
          <a:xfrm>
            <a:off x="467544" y="4517504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52" name="Platshållare för bildnummer 5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28</a:t>
            </a:fld>
            <a:endParaRPr lang="sv-SE"/>
          </a:p>
        </p:txBody>
      </p:sp>
      <p:graphicFrame>
        <p:nvGraphicFramePr>
          <p:cNvPr id="53" name="FR7_3"/>
          <p:cNvGraphicFramePr>
            <a:graphicFrameLocks noChangeAspect="1"/>
          </p:cNvGraphicFramePr>
          <p:nvPr/>
        </p:nvGraphicFramePr>
        <p:xfrm>
          <a:off x="2411760" y="3717032"/>
          <a:ext cx="597852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4" name="FR7_1"/>
          <p:cNvGraphicFramePr>
            <a:graphicFrameLocks noChangeAspect="1"/>
          </p:cNvGraphicFramePr>
          <p:nvPr/>
        </p:nvGraphicFramePr>
        <p:xfrm>
          <a:off x="2381250" y="1223963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5" name="FR7_2"/>
          <p:cNvGraphicFramePr>
            <a:graphicFrameLocks noChangeAspect="1"/>
          </p:cNvGraphicFramePr>
          <p:nvPr/>
        </p:nvGraphicFramePr>
        <p:xfrm>
          <a:off x="2389188" y="2492897"/>
          <a:ext cx="5978525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endParaRPr lang="en-US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9318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7" name="RubrikFot"/>
          <p:cNvSpPr txBox="1">
            <a:spLocks noChangeArrowheads="1"/>
          </p:cNvSpPr>
          <p:nvPr/>
        </p:nvSpPr>
        <p:spPr bwMode="auto">
          <a:xfrm>
            <a:off x="539552" y="1628800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85" name="RubrikFot"/>
          <p:cNvSpPr txBox="1">
            <a:spLocks noChangeArrowheads="1"/>
          </p:cNvSpPr>
          <p:nvPr/>
        </p:nvSpPr>
        <p:spPr bwMode="auto">
          <a:xfrm>
            <a:off x="530547" y="2970856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87" name="RubrikFot"/>
          <p:cNvSpPr txBox="1">
            <a:spLocks noChangeArrowheads="1"/>
          </p:cNvSpPr>
          <p:nvPr/>
        </p:nvSpPr>
        <p:spPr bwMode="auto">
          <a:xfrm>
            <a:off x="521542" y="338040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100" name="RubrikFot"/>
          <p:cNvSpPr txBox="1">
            <a:spLocks noChangeArrowheads="1"/>
          </p:cNvSpPr>
          <p:nvPr/>
        </p:nvSpPr>
        <p:spPr bwMode="auto">
          <a:xfrm>
            <a:off x="458539" y="2038345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44" name="Text Box 201"/>
          <p:cNvSpPr txBox="1">
            <a:spLocks noChangeArrowheads="1"/>
          </p:cNvSpPr>
          <p:nvPr/>
        </p:nvSpPr>
        <p:spPr bwMode="auto">
          <a:xfrm>
            <a:off x="15750" y="1052736"/>
            <a:ext cx="4151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Jag är nöjd med hemtjänstens förmåga att skapa trygghet för mig</a:t>
            </a:r>
            <a:endParaRPr lang="en-GB" sz="1100" dirty="0"/>
          </a:p>
        </p:txBody>
      </p:sp>
      <p:graphicFrame>
        <p:nvGraphicFramePr>
          <p:cNvPr id="45" name="FR7_4TABELL"/>
          <p:cNvGraphicFramePr>
            <a:graphicFrameLocks noGrp="1"/>
          </p:cNvGraphicFramePr>
          <p:nvPr/>
        </p:nvGraphicFramePr>
        <p:xfrm>
          <a:off x="8540625" y="1503635"/>
          <a:ext cx="423863" cy="845246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FR7_4"/>
          <p:cNvGraphicFramePr>
            <a:graphicFrameLocks noChangeAspect="1"/>
          </p:cNvGraphicFramePr>
          <p:nvPr/>
        </p:nvGraphicFramePr>
        <p:xfrm>
          <a:off x="2371600" y="1268760"/>
          <a:ext cx="59785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" name="Platshållare för bildnummer 42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29</a:t>
            </a:fld>
            <a:endParaRPr lang="sv-SE"/>
          </a:p>
        </p:txBody>
      </p:sp>
      <p:graphicFrame>
        <p:nvGraphicFramePr>
          <p:cNvPr id="104" name="FR7_2"/>
          <p:cNvGraphicFramePr>
            <a:graphicFrameLocks noChangeAspect="1"/>
          </p:cNvGraphicFramePr>
          <p:nvPr/>
        </p:nvGraphicFramePr>
        <p:xfrm>
          <a:off x="2337818" y="3789041"/>
          <a:ext cx="5978525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5" name="Line 225"/>
          <p:cNvSpPr>
            <a:spLocks noChangeShapeType="1"/>
          </p:cNvSpPr>
          <p:nvPr/>
        </p:nvSpPr>
        <p:spPr bwMode="auto">
          <a:xfrm>
            <a:off x="4139630" y="4824835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6" name="Line 226"/>
          <p:cNvSpPr>
            <a:spLocks noChangeShapeType="1"/>
          </p:cNvSpPr>
          <p:nvPr/>
        </p:nvSpPr>
        <p:spPr bwMode="auto">
          <a:xfrm>
            <a:off x="8314755" y="4823248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7" name="Text Box 224"/>
          <p:cNvSpPr txBox="1">
            <a:spLocks noChangeArrowheads="1"/>
          </p:cNvSpPr>
          <p:nvPr/>
        </p:nvSpPr>
        <p:spPr bwMode="auto">
          <a:xfrm>
            <a:off x="3976118" y="4889923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08" name="Text Box 223"/>
          <p:cNvSpPr txBox="1">
            <a:spLocks noChangeArrowheads="1"/>
          </p:cNvSpPr>
          <p:nvPr/>
        </p:nvSpPr>
        <p:spPr bwMode="auto">
          <a:xfrm>
            <a:off x="8102030" y="489151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09" name="Text Box 199"/>
          <p:cNvSpPr txBox="1">
            <a:spLocks noChangeArrowheads="1"/>
          </p:cNvSpPr>
          <p:nvPr/>
        </p:nvSpPr>
        <p:spPr bwMode="auto">
          <a:xfrm>
            <a:off x="-108520" y="3717032"/>
            <a:ext cx="4246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100" dirty="0" smtClean="0"/>
              <a:t>Personalens kunskaper och färdigheter är bra</a:t>
            </a:r>
            <a:endParaRPr lang="en-GB" sz="1100" dirty="0"/>
          </a:p>
        </p:txBody>
      </p:sp>
      <p:graphicFrame>
        <p:nvGraphicFramePr>
          <p:cNvPr id="110" name="FR7_2TABELL"/>
          <p:cNvGraphicFramePr>
            <a:graphicFrameLocks noGrp="1"/>
          </p:cNvGraphicFramePr>
          <p:nvPr/>
        </p:nvGraphicFramePr>
        <p:xfrm>
          <a:off x="8612633" y="4005065"/>
          <a:ext cx="423863" cy="792088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" name="FR7_4TABELL"/>
          <p:cNvGraphicFramePr>
            <a:graphicFrameLocks noGrp="1"/>
          </p:cNvGraphicFramePr>
          <p:nvPr/>
        </p:nvGraphicFramePr>
        <p:xfrm>
          <a:off x="8559800" y="6066235"/>
          <a:ext cx="423863" cy="845246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2" name="Group 238"/>
          <p:cNvGrpSpPr>
            <a:grpSpLocks/>
          </p:cNvGrpSpPr>
          <p:nvPr/>
        </p:nvGrpSpPr>
        <p:grpSpPr bwMode="auto">
          <a:xfrm>
            <a:off x="2537900" y="5233640"/>
            <a:ext cx="6554729" cy="252413"/>
            <a:chOff x="497" y="3810"/>
            <a:chExt cx="4501" cy="159"/>
          </a:xfrm>
        </p:grpSpPr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114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115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116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117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118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119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120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121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122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1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1802" y="5508303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3970" y="550830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8106" y="549877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1767" y="550830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09062" y="548925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 Box 40"/>
          <p:cNvSpPr txBox="1">
            <a:spLocks noChangeArrowheads="1"/>
          </p:cNvSpPr>
          <p:nvPr/>
        </p:nvSpPr>
        <p:spPr bwMode="auto">
          <a:xfrm>
            <a:off x="2102348" y="3959152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129" name="RubrikFot"/>
          <p:cNvSpPr txBox="1">
            <a:spLocks noChangeArrowheads="1"/>
          </p:cNvSpPr>
          <p:nvPr/>
        </p:nvSpPr>
        <p:spPr bwMode="auto">
          <a:xfrm>
            <a:off x="488182" y="441683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130" name="Text Box 40"/>
          <p:cNvSpPr txBox="1">
            <a:spLocks noChangeArrowheads="1"/>
          </p:cNvSpPr>
          <p:nvPr/>
        </p:nvSpPr>
        <p:spPr bwMode="auto">
          <a:xfrm>
            <a:off x="2164085" y="2708920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131" name="Text Box 197"/>
          <p:cNvSpPr txBox="1">
            <a:spLocks noChangeArrowheads="1"/>
          </p:cNvSpPr>
          <p:nvPr/>
        </p:nvSpPr>
        <p:spPr bwMode="auto">
          <a:xfrm>
            <a:off x="1343025" y="2454002"/>
            <a:ext cx="284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dirty="0" err="1" smtClean="0"/>
              <a:t>Personalen</a:t>
            </a:r>
            <a:r>
              <a:rPr lang="en-GB" sz="1100" dirty="0" smtClean="0"/>
              <a:t> </a:t>
            </a:r>
            <a:r>
              <a:rPr lang="en-GB" sz="1100" dirty="0" err="1" smtClean="0"/>
              <a:t>visar</a:t>
            </a:r>
            <a:r>
              <a:rPr lang="en-GB" sz="1100" dirty="0" smtClean="0"/>
              <a:t> </a:t>
            </a:r>
            <a:r>
              <a:rPr lang="en-GB" sz="1100" dirty="0" err="1" smtClean="0"/>
              <a:t>mig</a:t>
            </a:r>
            <a:r>
              <a:rPr lang="en-GB" sz="1100" dirty="0" smtClean="0"/>
              <a:t> </a:t>
            </a:r>
            <a:r>
              <a:rPr lang="en-GB" sz="1100" dirty="0" err="1" smtClean="0"/>
              <a:t>respekt</a:t>
            </a:r>
            <a:endParaRPr lang="en-GB" sz="1100" dirty="0"/>
          </a:p>
        </p:txBody>
      </p:sp>
      <p:graphicFrame>
        <p:nvGraphicFramePr>
          <p:cNvPr id="132" name="FR7_1TABELL"/>
          <p:cNvGraphicFramePr>
            <a:graphicFrameLocks noGrp="1"/>
          </p:cNvGraphicFramePr>
          <p:nvPr/>
        </p:nvGraphicFramePr>
        <p:xfrm>
          <a:off x="8574088" y="2761977"/>
          <a:ext cx="423862" cy="811038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03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" name="RubrikFot"/>
          <p:cNvSpPr txBox="1">
            <a:spLocks noChangeArrowheads="1"/>
          </p:cNvSpPr>
          <p:nvPr/>
        </p:nvSpPr>
        <p:spPr bwMode="auto">
          <a:xfrm>
            <a:off x="530547" y="3192700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graphicFrame>
        <p:nvGraphicFramePr>
          <p:cNvPr id="135" name="FR7_1"/>
          <p:cNvGraphicFramePr>
            <a:graphicFrameLocks noChangeAspect="1"/>
          </p:cNvGraphicFramePr>
          <p:nvPr/>
        </p:nvGraphicFramePr>
        <p:xfrm>
          <a:off x="2381250" y="2592115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7" name="Text Box 40"/>
          <p:cNvSpPr txBox="1">
            <a:spLocks noChangeArrowheads="1"/>
          </p:cNvSpPr>
          <p:nvPr/>
        </p:nvSpPr>
        <p:spPr bwMode="auto">
          <a:xfrm>
            <a:off x="2164085" y="1412776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138" name="RubrikFot"/>
          <p:cNvSpPr txBox="1">
            <a:spLocks noChangeArrowheads="1"/>
          </p:cNvSpPr>
          <p:nvPr/>
        </p:nvSpPr>
        <p:spPr bwMode="auto">
          <a:xfrm>
            <a:off x="530547" y="182232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139" name="RubrikFot"/>
          <p:cNvSpPr txBox="1">
            <a:spLocks noChangeArrowheads="1"/>
          </p:cNvSpPr>
          <p:nvPr/>
        </p:nvSpPr>
        <p:spPr bwMode="auto">
          <a:xfrm>
            <a:off x="497187" y="419020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140" name="RubrikFot"/>
          <p:cNvSpPr txBox="1">
            <a:spLocks noChangeArrowheads="1"/>
          </p:cNvSpPr>
          <p:nvPr/>
        </p:nvSpPr>
        <p:spPr bwMode="auto">
          <a:xfrm>
            <a:off x="488182" y="4630633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99914"/>
            <a:ext cx="7488238" cy="4897438"/>
          </a:xfrm>
        </p:spPr>
        <p:txBody>
          <a:bodyPr/>
          <a:lstStyle/>
          <a:p>
            <a:r>
              <a:rPr lang="sv-SE" sz="1800" dirty="0" smtClean="0"/>
              <a:t>TNS SIFO har på uppdrag av Stadsledningskontoret Stockholms stad genomfört en </a:t>
            </a:r>
            <a:r>
              <a:rPr lang="sv-SE" sz="1800" b="1" dirty="0" smtClean="0"/>
              <a:t>uppföljning av två brukarundersökningar</a:t>
            </a:r>
            <a:r>
              <a:rPr lang="sv-SE" sz="1800" dirty="0" smtClean="0"/>
              <a:t> som genomfördes 2010 (brukarundersökning inom hemtjänsten och brukarundersökning inom stadens vård- och omsorgsboenden). </a:t>
            </a:r>
          </a:p>
          <a:p>
            <a:pPr>
              <a:buNone/>
            </a:pPr>
            <a:endParaRPr lang="sv-SE" sz="1800" dirty="0" smtClean="0"/>
          </a:p>
          <a:p>
            <a:r>
              <a:rPr lang="sv-SE" sz="1800" dirty="0" smtClean="0"/>
              <a:t>Undersökningarna är </a:t>
            </a:r>
            <a:r>
              <a:rPr lang="sv-SE" sz="1800" b="1" dirty="0" smtClean="0"/>
              <a:t>totalundersökningar</a:t>
            </a:r>
            <a:r>
              <a:rPr lang="sv-SE" sz="1800" dirty="0" smtClean="0"/>
              <a:t> och riktas till samtliga personer i vård- och omsorgsboenden i staden samt äldre som vid undersökningstillfället har någon form av hemtjänstinsats. </a:t>
            </a:r>
          </a:p>
          <a:p>
            <a:pPr>
              <a:buNone/>
            </a:pPr>
            <a:endParaRPr lang="sv-SE" sz="1800" dirty="0" smtClean="0"/>
          </a:p>
          <a:p>
            <a:pPr>
              <a:lnSpc>
                <a:spcPct val="90000"/>
              </a:lnSpc>
            </a:pPr>
            <a:r>
              <a:rPr lang="sv-SE" sz="1800" dirty="0" smtClean="0"/>
              <a:t>Syftet med undersökningen är att </a:t>
            </a:r>
            <a:r>
              <a:rPr lang="sv-SE" sz="1800" b="1" dirty="0" smtClean="0"/>
              <a:t>följa upp</a:t>
            </a:r>
            <a:r>
              <a:rPr lang="sv-SE" sz="1800" dirty="0" smtClean="0"/>
              <a:t> de av Kommunfullmäktige uppsatta målen inom området.</a:t>
            </a:r>
          </a:p>
          <a:p>
            <a:pPr eaLnBrk="1" hangingPunct="1">
              <a:lnSpc>
                <a:spcPct val="90000"/>
              </a:lnSpc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</a:pPr>
            <a:endParaRPr lang="sv-SE" sz="1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320"/>
            <a:ext cx="7772400" cy="533400"/>
          </a:xfrm>
        </p:spPr>
        <p:txBody>
          <a:bodyPr/>
          <a:lstStyle/>
          <a:p>
            <a:r>
              <a:rPr lang="sv-SE" dirty="0" smtClean="0"/>
              <a:t>Bakgrund och syfte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25"/>
          <p:cNvSpPr>
            <a:spLocks noChangeShapeType="1"/>
          </p:cNvSpPr>
          <p:nvPr/>
        </p:nvSpPr>
        <p:spPr bwMode="auto">
          <a:xfrm>
            <a:off x="4211960" y="4980409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2" name="Line 226"/>
          <p:cNvSpPr>
            <a:spLocks noChangeShapeType="1"/>
          </p:cNvSpPr>
          <p:nvPr/>
        </p:nvSpPr>
        <p:spPr bwMode="auto">
          <a:xfrm>
            <a:off x="8387085" y="4978822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4" name="Text Box 224"/>
          <p:cNvSpPr txBox="1">
            <a:spLocks noChangeArrowheads="1"/>
          </p:cNvSpPr>
          <p:nvPr/>
        </p:nvSpPr>
        <p:spPr bwMode="auto">
          <a:xfrm>
            <a:off x="4027488" y="5013176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3325" name="Text Box 223"/>
          <p:cNvSpPr txBox="1">
            <a:spLocks noChangeArrowheads="1"/>
          </p:cNvSpPr>
          <p:nvPr/>
        </p:nvSpPr>
        <p:spPr bwMode="auto">
          <a:xfrm>
            <a:off x="8153400" y="5014763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332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endParaRPr lang="en-US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9318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8" name="Text Box 200"/>
          <p:cNvSpPr txBox="1">
            <a:spLocks noChangeArrowheads="1"/>
          </p:cNvSpPr>
          <p:nvPr/>
        </p:nvSpPr>
        <p:spPr bwMode="auto">
          <a:xfrm>
            <a:off x="60648" y="1053897"/>
            <a:ext cx="4151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100" dirty="0" smtClean="0"/>
              <a:t>Jag är nöjd med mina möjligheter att lätt nå personalen om jag skulle behöva det</a:t>
            </a:r>
            <a:endParaRPr lang="en-GB" sz="1100" dirty="0"/>
          </a:p>
        </p:txBody>
      </p:sp>
      <p:sp>
        <p:nvSpPr>
          <p:cNvPr id="13339" name="Text Box 201"/>
          <p:cNvSpPr txBox="1">
            <a:spLocks noChangeArrowheads="1"/>
          </p:cNvSpPr>
          <p:nvPr/>
        </p:nvSpPr>
        <p:spPr bwMode="auto">
          <a:xfrm>
            <a:off x="34925" y="2447310"/>
            <a:ext cx="41513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100" dirty="0" smtClean="0"/>
              <a:t>Personalens förmåga att passa tider är bra</a:t>
            </a:r>
            <a:endParaRPr lang="en-GB" sz="1100" dirty="0"/>
          </a:p>
        </p:txBody>
      </p:sp>
      <p:graphicFrame>
        <p:nvGraphicFramePr>
          <p:cNvPr id="5539" name="FR7_3TABELL"/>
          <p:cNvGraphicFramePr>
            <a:graphicFrameLocks noGrp="1"/>
          </p:cNvGraphicFramePr>
          <p:nvPr/>
        </p:nvGraphicFramePr>
        <p:xfrm>
          <a:off x="8561388" y="1412776"/>
          <a:ext cx="423862" cy="864096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40" name="FR7_4TABELL"/>
          <p:cNvGraphicFramePr>
            <a:graphicFrameLocks noGrp="1"/>
          </p:cNvGraphicFramePr>
          <p:nvPr/>
        </p:nvGraphicFramePr>
        <p:xfrm>
          <a:off x="8559800" y="2727771"/>
          <a:ext cx="423863" cy="845246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5284885"/>
            <a:ext cx="6554729" cy="252413"/>
            <a:chOff x="497" y="3810"/>
            <a:chExt cx="4501" cy="159"/>
          </a:xfrm>
        </p:grpSpPr>
        <p:sp>
          <p:nvSpPr>
            <p:cNvPr id="57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8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9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60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1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6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559548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55954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55002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559548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540498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 Box 40"/>
          <p:cNvSpPr txBox="1">
            <a:spLocks noChangeArrowheads="1"/>
          </p:cNvSpPr>
          <p:nvPr/>
        </p:nvSpPr>
        <p:spPr bwMode="auto">
          <a:xfrm>
            <a:off x="2144713" y="1412776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91" name="RubrikFot"/>
          <p:cNvSpPr txBox="1">
            <a:spLocks noChangeArrowheads="1"/>
          </p:cNvSpPr>
          <p:nvPr/>
        </p:nvSpPr>
        <p:spPr bwMode="auto">
          <a:xfrm>
            <a:off x="530547" y="1628800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92" name="RubrikFot"/>
          <p:cNvSpPr txBox="1">
            <a:spLocks noChangeArrowheads="1"/>
          </p:cNvSpPr>
          <p:nvPr/>
        </p:nvSpPr>
        <p:spPr bwMode="auto">
          <a:xfrm>
            <a:off x="530547" y="182232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93" name="RubrikFot"/>
          <p:cNvSpPr txBox="1">
            <a:spLocks noChangeArrowheads="1"/>
          </p:cNvSpPr>
          <p:nvPr/>
        </p:nvSpPr>
        <p:spPr bwMode="auto">
          <a:xfrm>
            <a:off x="467544" y="1997224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94" name="Text Box 40"/>
          <p:cNvSpPr txBox="1">
            <a:spLocks noChangeArrowheads="1"/>
          </p:cNvSpPr>
          <p:nvPr/>
        </p:nvSpPr>
        <p:spPr bwMode="auto">
          <a:xfrm>
            <a:off x="2144713" y="2678033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95" name="RubrikFot"/>
          <p:cNvSpPr txBox="1">
            <a:spLocks noChangeArrowheads="1"/>
          </p:cNvSpPr>
          <p:nvPr/>
        </p:nvSpPr>
        <p:spPr bwMode="auto">
          <a:xfrm>
            <a:off x="530547" y="289405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96" name="RubrikFot"/>
          <p:cNvSpPr txBox="1">
            <a:spLocks noChangeArrowheads="1"/>
          </p:cNvSpPr>
          <p:nvPr/>
        </p:nvSpPr>
        <p:spPr bwMode="auto">
          <a:xfrm>
            <a:off x="530547" y="3087578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97" name="RubrikFot"/>
          <p:cNvSpPr txBox="1">
            <a:spLocks noChangeArrowheads="1"/>
          </p:cNvSpPr>
          <p:nvPr/>
        </p:nvSpPr>
        <p:spPr bwMode="auto">
          <a:xfrm>
            <a:off x="467544" y="326248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53" name="Text Box 201"/>
          <p:cNvSpPr txBox="1">
            <a:spLocks noChangeArrowheads="1"/>
          </p:cNvSpPr>
          <p:nvPr/>
        </p:nvSpPr>
        <p:spPr bwMode="auto">
          <a:xfrm>
            <a:off x="35496" y="3717032"/>
            <a:ext cx="4151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100" dirty="0" smtClean="0"/>
              <a:t>Jag är nöjd med hur personalen informerar om tillfälliga förändringar av hjälpen</a:t>
            </a:r>
            <a:endParaRPr lang="en-GB" sz="1100" dirty="0"/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2145284" y="4118193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56" name="RubrikFot"/>
          <p:cNvSpPr txBox="1">
            <a:spLocks noChangeArrowheads="1"/>
          </p:cNvSpPr>
          <p:nvPr/>
        </p:nvSpPr>
        <p:spPr bwMode="auto">
          <a:xfrm>
            <a:off x="531118" y="433421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72" name="RubrikFot"/>
          <p:cNvSpPr txBox="1">
            <a:spLocks noChangeArrowheads="1"/>
          </p:cNvSpPr>
          <p:nvPr/>
        </p:nvSpPr>
        <p:spPr bwMode="auto">
          <a:xfrm>
            <a:off x="531118" y="4527738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73" name="RubrikFot"/>
          <p:cNvSpPr txBox="1">
            <a:spLocks noChangeArrowheads="1"/>
          </p:cNvSpPr>
          <p:nvPr/>
        </p:nvSpPr>
        <p:spPr bwMode="auto">
          <a:xfrm>
            <a:off x="468115" y="470264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graphicFrame>
        <p:nvGraphicFramePr>
          <p:cNvPr id="76" name="FR7_4TABELL"/>
          <p:cNvGraphicFramePr>
            <a:graphicFrameLocks noGrp="1"/>
          </p:cNvGraphicFramePr>
          <p:nvPr/>
        </p:nvGraphicFramePr>
        <p:xfrm>
          <a:off x="8532440" y="4149080"/>
          <a:ext cx="423863" cy="845246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FR7_3"/>
          <p:cNvGraphicFramePr>
            <a:graphicFrameLocks noChangeAspect="1"/>
          </p:cNvGraphicFramePr>
          <p:nvPr/>
        </p:nvGraphicFramePr>
        <p:xfrm>
          <a:off x="2411760" y="1196752"/>
          <a:ext cx="597852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6" name="FR7_4"/>
          <p:cNvGraphicFramePr>
            <a:graphicFrameLocks noChangeAspect="1"/>
          </p:cNvGraphicFramePr>
          <p:nvPr/>
        </p:nvGraphicFramePr>
        <p:xfrm>
          <a:off x="2390775" y="2492896"/>
          <a:ext cx="5978525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7" name="FR7_4"/>
          <p:cNvGraphicFramePr>
            <a:graphicFrameLocks noChangeAspect="1"/>
          </p:cNvGraphicFramePr>
          <p:nvPr/>
        </p:nvGraphicFramePr>
        <p:xfrm>
          <a:off x="2411760" y="3933056"/>
          <a:ext cx="5978525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8" name="Platshållare för bildnummer 4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FR8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5364" name="Text Box 133"/>
          <p:cNvSpPr txBox="1">
            <a:spLocks noChangeArrowheads="1"/>
          </p:cNvSpPr>
          <p:nvPr/>
        </p:nvSpPr>
        <p:spPr bwMode="auto">
          <a:xfrm>
            <a:off x="23495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15366" name="textruta 47"/>
          <p:cNvSpPr txBox="1">
            <a:spLocks noChangeArrowheads="1"/>
          </p:cNvSpPr>
          <p:nvPr/>
        </p:nvSpPr>
        <p:spPr bwMode="auto">
          <a:xfrm>
            <a:off x="971600" y="1340768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5367" name="Text Box 133"/>
          <p:cNvSpPr txBox="1">
            <a:spLocks noChangeArrowheads="1"/>
          </p:cNvSpPr>
          <p:nvPr/>
        </p:nvSpPr>
        <p:spPr bwMode="auto">
          <a:xfrm>
            <a:off x="47244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5368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7734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8 Har du biståndsbeslut om promenader eller utevistelse?</a:t>
            </a:r>
            <a:endParaRPr lang="en-GB" sz="1100"/>
          </a:p>
        </p:txBody>
      </p:sp>
      <p:sp>
        <p:nvSpPr>
          <p:cNvPr id="15370" name="Rectangle 160"/>
          <p:cNvSpPr>
            <a:spLocks noChangeArrowheads="1"/>
          </p:cNvSpPr>
          <p:nvPr/>
        </p:nvSpPr>
        <p:spPr bwMode="auto">
          <a:xfrm>
            <a:off x="7897812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2" name="textruta 63"/>
          <p:cNvSpPr txBox="1">
            <a:spLocks noChangeArrowheads="1"/>
          </p:cNvSpPr>
          <p:nvPr/>
        </p:nvSpPr>
        <p:spPr bwMode="auto">
          <a:xfrm>
            <a:off x="8024812" y="3073400"/>
            <a:ext cx="1155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2" name="Rectangle 160"/>
          <p:cNvSpPr>
            <a:spLocks noChangeArrowheads="1"/>
          </p:cNvSpPr>
          <p:nvPr/>
        </p:nvSpPr>
        <p:spPr bwMode="auto">
          <a:xfrm>
            <a:off x="7884368" y="3634929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ruta 63"/>
          <p:cNvSpPr txBox="1">
            <a:spLocks noChangeArrowheads="1"/>
          </p:cNvSpPr>
          <p:nvPr/>
        </p:nvSpPr>
        <p:spPr bwMode="auto">
          <a:xfrm>
            <a:off x="7956376" y="3573016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enkäten själv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0052" y="4066977"/>
            <a:ext cx="177800" cy="1539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ruta 63"/>
          <p:cNvSpPr txBox="1">
            <a:spLocks noChangeArrowheads="1"/>
          </p:cNvSpPr>
          <p:nvPr/>
        </p:nvSpPr>
        <p:spPr bwMode="auto">
          <a:xfrm>
            <a:off x="7952060" y="4005064"/>
            <a:ext cx="11564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tillsammans med annan</a:t>
            </a:r>
            <a:endParaRPr lang="en-GB" sz="1100" dirty="0"/>
          </a:p>
        </p:txBody>
      </p:sp>
      <p:sp>
        <p:nvSpPr>
          <p:cNvPr id="17" name="Rectangle 160"/>
          <p:cNvSpPr>
            <a:spLocks noChangeArrowheads="1"/>
          </p:cNvSpPr>
          <p:nvPr/>
        </p:nvSpPr>
        <p:spPr bwMode="auto">
          <a:xfrm>
            <a:off x="7880052" y="4643041"/>
            <a:ext cx="177800" cy="1539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ruta 63"/>
          <p:cNvSpPr txBox="1">
            <a:spLocks noChangeArrowheads="1"/>
          </p:cNvSpPr>
          <p:nvPr/>
        </p:nvSpPr>
        <p:spPr bwMode="auto">
          <a:xfrm>
            <a:off x="7952060" y="458112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Annan har svarat</a:t>
            </a:r>
            <a:endParaRPr lang="en-GB" sz="1100" dirty="0"/>
          </a:p>
        </p:txBody>
      </p:sp>
      <p:sp>
        <p:nvSpPr>
          <p:cNvPr id="20" name="Platshållare för bildnummer 18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31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R10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6388" name="Text Box 133"/>
          <p:cNvSpPr txBox="1">
            <a:spLocks noChangeArrowheads="1"/>
          </p:cNvSpPr>
          <p:nvPr/>
        </p:nvSpPr>
        <p:spPr bwMode="auto">
          <a:xfrm>
            <a:off x="1498600" y="5378450"/>
            <a:ext cx="1574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Ja, hjälp med matlagning</a:t>
            </a:r>
          </a:p>
        </p:txBody>
      </p:sp>
      <p:sp>
        <p:nvSpPr>
          <p:cNvPr id="16390" name="textruta 47"/>
          <p:cNvSpPr txBox="1">
            <a:spLocks noChangeArrowheads="1"/>
          </p:cNvSpPr>
          <p:nvPr/>
        </p:nvSpPr>
        <p:spPr bwMode="auto">
          <a:xfrm>
            <a:off x="1043608" y="126876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6391" name="Text Box 133"/>
          <p:cNvSpPr txBox="1">
            <a:spLocks noChangeArrowheads="1"/>
          </p:cNvSpPr>
          <p:nvPr/>
        </p:nvSpPr>
        <p:spPr bwMode="auto">
          <a:xfrm>
            <a:off x="3492500" y="5346700"/>
            <a:ext cx="1778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Ja, hemlevererade matportioner</a:t>
            </a:r>
          </a:p>
        </p:txBody>
      </p:sp>
      <p:sp>
        <p:nvSpPr>
          <p:cNvPr id="16392" name="Text Box 133"/>
          <p:cNvSpPr txBox="1">
            <a:spLocks noChangeArrowheads="1"/>
          </p:cNvSpPr>
          <p:nvPr/>
        </p:nvSpPr>
        <p:spPr bwMode="auto">
          <a:xfrm>
            <a:off x="5486400" y="5378450"/>
            <a:ext cx="2019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Nej, har inte hjälp med maten från hemtjänsten</a:t>
            </a:r>
          </a:p>
        </p:txBody>
      </p:sp>
      <p:sp>
        <p:nvSpPr>
          <p:cNvPr id="16393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10 Har du via hemtjänsten hjälp med matlagning eller hemlevererade matportioner?</a:t>
            </a:r>
            <a:endParaRPr lang="en-GB" sz="1100" dirty="0"/>
          </a:p>
        </p:txBody>
      </p:sp>
      <p:sp>
        <p:nvSpPr>
          <p:cNvPr id="16395" name="Rectangle 160"/>
          <p:cNvSpPr>
            <a:spLocks noChangeArrowheads="1"/>
          </p:cNvSpPr>
          <p:nvPr/>
        </p:nvSpPr>
        <p:spPr bwMode="auto">
          <a:xfrm>
            <a:off x="7884368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textruta 63"/>
          <p:cNvSpPr txBox="1">
            <a:spLocks noChangeArrowheads="1"/>
          </p:cNvSpPr>
          <p:nvPr/>
        </p:nvSpPr>
        <p:spPr bwMode="auto">
          <a:xfrm>
            <a:off x="7988300" y="3073400"/>
            <a:ext cx="1155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884368" y="3562921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ruta 63"/>
          <p:cNvSpPr txBox="1">
            <a:spLocks noChangeArrowheads="1"/>
          </p:cNvSpPr>
          <p:nvPr/>
        </p:nvSpPr>
        <p:spPr bwMode="auto">
          <a:xfrm>
            <a:off x="7956376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enkäten själv</a:t>
            </a:r>
            <a:endParaRPr lang="en-GB" sz="1100" dirty="0"/>
          </a:p>
        </p:txBody>
      </p:sp>
      <p:sp>
        <p:nvSpPr>
          <p:cNvPr id="14" name="Rectangle 160"/>
          <p:cNvSpPr>
            <a:spLocks noChangeArrowheads="1"/>
          </p:cNvSpPr>
          <p:nvPr/>
        </p:nvSpPr>
        <p:spPr bwMode="auto">
          <a:xfrm>
            <a:off x="7880052" y="4066977"/>
            <a:ext cx="177800" cy="1539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ruta 63"/>
          <p:cNvSpPr txBox="1">
            <a:spLocks noChangeArrowheads="1"/>
          </p:cNvSpPr>
          <p:nvPr/>
        </p:nvSpPr>
        <p:spPr bwMode="auto">
          <a:xfrm>
            <a:off x="7952060" y="4005064"/>
            <a:ext cx="11564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tillsammans med annan</a:t>
            </a:r>
            <a:endParaRPr lang="en-GB" sz="1100" dirty="0"/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7880052" y="4643041"/>
            <a:ext cx="177800" cy="1539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952060" y="458112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Annan har svarat</a:t>
            </a:r>
            <a:endParaRPr lang="en-GB" sz="1100" dirty="0"/>
          </a:p>
        </p:txBody>
      </p:sp>
      <p:sp>
        <p:nvSpPr>
          <p:cNvPr id="21" name="Platshållare för bildnummer 19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32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12493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8" name="Text Box 197"/>
          <p:cNvSpPr txBox="1">
            <a:spLocks noChangeArrowheads="1"/>
          </p:cNvSpPr>
          <p:nvPr/>
        </p:nvSpPr>
        <p:spPr bwMode="auto">
          <a:xfrm>
            <a:off x="698500" y="1657350"/>
            <a:ext cx="3492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är</a:t>
            </a:r>
            <a:r>
              <a:rPr lang="en-GB" sz="1100" dirty="0"/>
              <a:t> </a:t>
            </a:r>
            <a:r>
              <a:rPr lang="en-GB" sz="1100" dirty="0" err="1"/>
              <a:t>nöjd</a:t>
            </a:r>
            <a:r>
              <a:rPr lang="en-GB" sz="1100" dirty="0"/>
              <a:t> med </a:t>
            </a:r>
            <a:r>
              <a:rPr lang="en-GB" sz="1100" dirty="0" err="1"/>
              <a:t>promenaderna</a:t>
            </a:r>
            <a:r>
              <a:rPr lang="en-GB" sz="1100" dirty="0"/>
              <a:t>/</a:t>
            </a:r>
            <a:r>
              <a:rPr lang="en-GB" sz="1100" dirty="0" err="1"/>
              <a:t>utevistelserna</a:t>
            </a:r>
            <a:endParaRPr lang="en-GB" sz="1100" dirty="0"/>
          </a:p>
        </p:txBody>
      </p:sp>
      <p:sp>
        <p:nvSpPr>
          <p:cNvPr id="17419" name="Text Box 200"/>
          <p:cNvSpPr txBox="1">
            <a:spLocks noChangeArrowheads="1"/>
          </p:cNvSpPr>
          <p:nvPr/>
        </p:nvSpPr>
        <p:spPr bwMode="auto">
          <a:xfrm>
            <a:off x="36513" y="3284984"/>
            <a:ext cx="4151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Maten</a:t>
            </a:r>
            <a:r>
              <a:rPr lang="en-GB" sz="1100" dirty="0"/>
              <a:t> </a:t>
            </a:r>
            <a:r>
              <a:rPr lang="en-GB" sz="1100" dirty="0" err="1"/>
              <a:t>smakar</a:t>
            </a:r>
            <a:r>
              <a:rPr lang="en-GB" sz="1100" dirty="0"/>
              <a:t> bra</a:t>
            </a:r>
          </a:p>
        </p:txBody>
      </p:sp>
      <p:graphicFrame>
        <p:nvGraphicFramePr>
          <p:cNvPr id="5536" name="FR9TABELL"/>
          <p:cNvGraphicFramePr>
            <a:graphicFrameLocks noGrp="1"/>
          </p:cNvGraphicFramePr>
          <p:nvPr/>
        </p:nvGraphicFramePr>
        <p:xfrm>
          <a:off x="8574088" y="1918718"/>
          <a:ext cx="423862" cy="862211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22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11TABELL"/>
          <p:cNvGraphicFramePr>
            <a:graphicFrameLocks noGrp="1"/>
          </p:cNvGraphicFramePr>
          <p:nvPr/>
        </p:nvGraphicFramePr>
        <p:xfrm>
          <a:off x="8612634" y="3573016"/>
          <a:ext cx="423862" cy="94058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49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4" name="Line 225"/>
          <p:cNvSpPr>
            <a:spLocks noChangeShapeType="1"/>
          </p:cNvSpPr>
          <p:nvPr/>
        </p:nvSpPr>
        <p:spPr bwMode="auto">
          <a:xfrm>
            <a:off x="4265116" y="4510707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35" name="Line 226"/>
          <p:cNvSpPr>
            <a:spLocks noChangeShapeType="1"/>
          </p:cNvSpPr>
          <p:nvPr/>
        </p:nvSpPr>
        <p:spPr bwMode="auto">
          <a:xfrm>
            <a:off x="8460432" y="4509120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36" name="Text Box 224"/>
          <p:cNvSpPr txBox="1">
            <a:spLocks noChangeArrowheads="1"/>
          </p:cNvSpPr>
          <p:nvPr/>
        </p:nvSpPr>
        <p:spPr bwMode="auto">
          <a:xfrm>
            <a:off x="4067944" y="460881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7437" name="Text Box 223"/>
          <p:cNvSpPr txBox="1">
            <a:spLocks noChangeArrowheads="1"/>
          </p:cNvSpPr>
          <p:nvPr/>
        </p:nvSpPr>
        <p:spPr bwMode="auto">
          <a:xfrm>
            <a:off x="8140700" y="460881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100%</a:t>
            </a:r>
          </a:p>
        </p:txBody>
      </p:sp>
      <p:sp>
        <p:nvSpPr>
          <p:cNvPr id="17438" name="Text Box 197"/>
          <p:cNvSpPr txBox="1">
            <a:spLocks noChangeArrowheads="1"/>
          </p:cNvSpPr>
          <p:nvPr/>
        </p:nvSpPr>
        <p:spPr bwMode="auto">
          <a:xfrm>
            <a:off x="698500" y="1250950"/>
            <a:ext cx="3657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b="1"/>
              <a:t>Ange hur du tycker att följande påstående stämmer.</a:t>
            </a:r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4797152"/>
            <a:ext cx="6554729" cy="252413"/>
            <a:chOff x="497" y="3810"/>
            <a:chExt cx="4501" cy="159"/>
          </a:xfrm>
        </p:grpSpPr>
        <p:sp>
          <p:nvSpPr>
            <p:cNvPr id="40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41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42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43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44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5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6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7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8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9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071815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07181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06229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07181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05276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2123728" y="1916832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37" name="RubrikFot"/>
          <p:cNvSpPr txBox="1">
            <a:spLocks noChangeArrowheads="1"/>
          </p:cNvSpPr>
          <p:nvPr/>
        </p:nvSpPr>
        <p:spPr bwMode="auto">
          <a:xfrm>
            <a:off x="509562" y="217397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58" name="RubrikFot"/>
          <p:cNvSpPr txBox="1">
            <a:spLocks noChangeArrowheads="1"/>
          </p:cNvSpPr>
          <p:nvPr/>
        </p:nvSpPr>
        <p:spPr bwMode="auto">
          <a:xfrm>
            <a:off x="509562" y="2367498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59" name="RubrikFot"/>
          <p:cNvSpPr txBox="1">
            <a:spLocks noChangeArrowheads="1"/>
          </p:cNvSpPr>
          <p:nvPr/>
        </p:nvSpPr>
        <p:spPr bwMode="auto">
          <a:xfrm>
            <a:off x="500557" y="254240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2144713" y="3501008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62" name="RubrikFot"/>
          <p:cNvSpPr txBox="1">
            <a:spLocks noChangeArrowheads="1"/>
          </p:cNvSpPr>
          <p:nvPr/>
        </p:nvSpPr>
        <p:spPr bwMode="auto">
          <a:xfrm>
            <a:off x="530547" y="3758153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enkäten själv</a:t>
            </a:r>
            <a:endParaRPr lang="sv-SE" sz="1000" dirty="0"/>
          </a:p>
        </p:txBody>
      </p:sp>
      <p:sp>
        <p:nvSpPr>
          <p:cNvPr id="63" name="RubrikFot"/>
          <p:cNvSpPr txBox="1">
            <a:spLocks noChangeArrowheads="1"/>
          </p:cNvSpPr>
          <p:nvPr/>
        </p:nvSpPr>
        <p:spPr bwMode="auto">
          <a:xfrm>
            <a:off x="530547" y="3951674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Besvarat tillsammans med annan</a:t>
            </a:r>
            <a:endParaRPr lang="sv-SE" sz="1000" dirty="0"/>
          </a:p>
        </p:txBody>
      </p:sp>
      <p:sp>
        <p:nvSpPr>
          <p:cNvPr id="64" name="RubrikFot"/>
          <p:cNvSpPr txBox="1">
            <a:spLocks noChangeArrowheads="1"/>
          </p:cNvSpPr>
          <p:nvPr/>
        </p:nvSpPr>
        <p:spPr bwMode="auto">
          <a:xfrm>
            <a:off x="530547" y="4149080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Annan har svarat</a:t>
            </a:r>
            <a:endParaRPr lang="sv-SE" sz="1000" dirty="0"/>
          </a:p>
        </p:txBody>
      </p:sp>
      <p:sp>
        <p:nvSpPr>
          <p:cNvPr id="72" name="Platshållare för bildnummer 70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33</a:t>
            </a:fld>
            <a:endParaRPr lang="sv-SE" dirty="0"/>
          </a:p>
        </p:txBody>
      </p:sp>
      <p:graphicFrame>
        <p:nvGraphicFramePr>
          <p:cNvPr id="73" name="FR4"/>
          <p:cNvGraphicFramePr>
            <a:graphicFrameLocks noChangeAspect="1"/>
          </p:cNvGraphicFramePr>
          <p:nvPr/>
        </p:nvGraphicFramePr>
        <p:xfrm>
          <a:off x="2483768" y="3429000"/>
          <a:ext cx="597852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4" name="FR4"/>
          <p:cNvGraphicFramePr>
            <a:graphicFrameLocks noChangeAspect="1"/>
          </p:cNvGraphicFramePr>
          <p:nvPr/>
        </p:nvGraphicFramePr>
        <p:xfrm>
          <a:off x="2483768" y="1772816"/>
          <a:ext cx="597852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62392" y="177281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327149" y="1484784"/>
            <a:ext cx="41728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100" dirty="0"/>
              <a:t>Om du </a:t>
            </a:r>
            <a:r>
              <a:rPr lang="en-GB" sz="1100" dirty="0" err="1"/>
              <a:t>gör</a:t>
            </a:r>
            <a:r>
              <a:rPr lang="en-GB" sz="1100" dirty="0"/>
              <a:t> en </a:t>
            </a:r>
            <a:r>
              <a:rPr lang="en-GB" sz="1100" dirty="0" err="1"/>
              <a:t>sammantagen</a:t>
            </a:r>
            <a:r>
              <a:rPr lang="en-GB" sz="1100" dirty="0"/>
              <a:t> </a:t>
            </a:r>
            <a:r>
              <a:rPr lang="en-GB" sz="1100" dirty="0" err="1"/>
              <a:t>bedömning</a:t>
            </a:r>
            <a:r>
              <a:rPr lang="en-GB" sz="1100" dirty="0"/>
              <a:t> </a:t>
            </a:r>
            <a:r>
              <a:rPr lang="en-GB" sz="1100" dirty="0" err="1"/>
              <a:t>av</a:t>
            </a:r>
            <a:r>
              <a:rPr lang="en-GB" sz="1100" dirty="0"/>
              <a:t> </a:t>
            </a:r>
            <a:r>
              <a:rPr lang="en-GB" sz="1100" dirty="0" err="1"/>
              <a:t>kvaliteten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den </a:t>
            </a:r>
            <a:r>
              <a:rPr lang="en-GB" sz="1100" dirty="0" err="1"/>
              <a:t>hemtjänst</a:t>
            </a:r>
            <a:r>
              <a:rPr lang="en-GB" sz="1100" dirty="0"/>
              <a:t> du </a:t>
            </a:r>
            <a:r>
              <a:rPr lang="en-GB" sz="1100" dirty="0" err="1"/>
              <a:t>får</a:t>
            </a:r>
            <a:r>
              <a:rPr lang="en-GB" sz="1100" dirty="0"/>
              <a:t>, </a:t>
            </a: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nöjd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du?</a:t>
            </a:r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604448" y="2276872"/>
          <a:ext cx="423862" cy="142931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4179119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4185469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393305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402036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402036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402036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402036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402036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402036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3933056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nöjd</a:t>
            </a:r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402036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402036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402036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402036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12" name="Text Box 19"/>
          <p:cNvSpPr txBox="1">
            <a:spLocks noChangeArrowheads="1"/>
          </p:cNvSpPr>
          <p:nvPr/>
        </p:nvSpPr>
        <p:spPr bwMode="auto">
          <a:xfrm>
            <a:off x="260525" y="2132856"/>
            <a:ext cx="2047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endParaRPr lang="en-GB" sz="1100" dirty="0"/>
          </a:p>
        </p:txBody>
      </p:sp>
      <p:sp>
        <p:nvSpPr>
          <p:cNvPr id="18525" name="RubrikFot"/>
          <p:cNvSpPr txBox="1">
            <a:spLocks noChangeArrowheads="1"/>
          </p:cNvSpPr>
          <p:nvPr/>
        </p:nvSpPr>
        <p:spPr bwMode="auto">
          <a:xfrm>
            <a:off x="-1332656" y="256490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enkäten själv</a:t>
            </a:r>
            <a:endParaRPr lang="sv-SE" sz="1100" dirty="0"/>
          </a:p>
        </p:txBody>
      </p:sp>
      <p:sp>
        <p:nvSpPr>
          <p:cNvPr id="86" name="Platshållare för bildnummer 8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89" name="RubrikFot"/>
          <p:cNvSpPr txBox="1">
            <a:spLocks noChangeArrowheads="1"/>
          </p:cNvSpPr>
          <p:nvPr/>
        </p:nvSpPr>
        <p:spPr bwMode="auto">
          <a:xfrm>
            <a:off x="-1323651" y="2960563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tillsammans med annan</a:t>
            </a:r>
            <a:endParaRPr lang="sv-SE" sz="1100" dirty="0"/>
          </a:p>
        </p:txBody>
      </p:sp>
      <p:sp>
        <p:nvSpPr>
          <p:cNvPr id="90" name="RubrikFot"/>
          <p:cNvSpPr txBox="1">
            <a:spLocks noChangeArrowheads="1"/>
          </p:cNvSpPr>
          <p:nvPr/>
        </p:nvSpPr>
        <p:spPr bwMode="auto">
          <a:xfrm>
            <a:off x="-1323651" y="328498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Annan har svarat</a:t>
            </a:r>
            <a:endParaRPr lang="sv-SE" sz="1100" dirty="0"/>
          </a:p>
        </p:txBody>
      </p:sp>
      <p:graphicFrame>
        <p:nvGraphicFramePr>
          <p:cNvPr id="92" name="FR12"/>
          <p:cNvGraphicFramePr>
            <a:graphicFrameLocks noChangeAspect="1"/>
          </p:cNvGraphicFramePr>
          <p:nvPr/>
        </p:nvGraphicFramePr>
        <p:xfrm>
          <a:off x="-684584" y="1988840"/>
          <a:ext cx="9687422" cy="763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62392" y="177281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-612576" y="1556792"/>
            <a:ext cx="58290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err="1" smtClean="0"/>
              <a:t>Hur</a:t>
            </a:r>
            <a:r>
              <a:rPr lang="en-GB" sz="1100" dirty="0" smtClean="0"/>
              <a:t> </a:t>
            </a:r>
            <a:r>
              <a:rPr lang="en-GB" sz="1100" dirty="0" err="1" smtClean="0"/>
              <a:t>väl</a:t>
            </a:r>
            <a:r>
              <a:rPr lang="en-GB" sz="1100" dirty="0" smtClean="0"/>
              <a:t> </a:t>
            </a:r>
            <a:r>
              <a:rPr lang="en-GB" sz="1100" dirty="0" err="1" smtClean="0"/>
              <a:t>uppfyller</a:t>
            </a:r>
            <a:r>
              <a:rPr lang="en-GB" sz="1100" dirty="0" smtClean="0"/>
              <a:t> </a:t>
            </a:r>
            <a:r>
              <a:rPr lang="en-GB" sz="1100" dirty="0" err="1" smtClean="0"/>
              <a:t>hemtjänsten</a:t>
            </a:r>
            <a:r>
              <a:rPr lang="en-GB" sz="1100" dirty="0" smtClean="0"/>
              <a:t> </a:t>
            </a:r>
            <a:r>
              <a:rPr lang="en-GB" sz="1100" dirty="0" err="1" smtClean="0"/>
              <a:t>dina</a:t>
            </a:r>
            <a:r>
              <a:rPr lang="en-GB" sz="1100" dirty="0" smtClean="0"/>
              <a:t> </a:t>
            </a:r>
            <a:r>
              <a:rPr lang="en-GB" sz="1100" dirty="0" err="1" smtClean="0"/>
              <a:t>förväntningar</a:t>
            </a:r>
            <a:r>
              <a:rPr lang="en-GB" sz="1100" dirty="0" smtClean="0"/>
              <a:t>?</a:t>
            </a:r>
            <a:endParaRPr lang="en-GB" sz="1100" dirty="0"/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604448" y="2276872"/>
          <a:ext cx="423862" cy="142931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4179119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4185469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393305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402036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402036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402036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402036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402036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402036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3933056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nöjd</a:t>
            </a:r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402036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402036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402036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402036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12" name="Text Box 19"/>
          <p:cNvSpPr txBox="1">
            <a:spLocks noChangeArrowheads="1"/>
          </p:cNvSpPr>
          <p:nvPr/>
        </p:nvSpPr>
        <p:spPr bwMode="auto">
          <a:xfrm>
            <a:off x="260525" y="2132856"/>
            <a:ext cx="2047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endParaRPr lang="en-GB" sz="1100" dirty="0"/>
          </a:p>
        </p:txBody>
      </p:sp>
      <p:sp>
        <p:nvSpPr>
          <p:cNvPr id="18525" name="RubrikFot"/>
          <p:cNvSpPr txBox="1">
            <a:spLocks noChangeArrowheads="1"/>
          </p:cNvSpPr>
          <p:nvPr/>
        </p:nvSpPr>
        <p:spPr bwMode="auto">
          <a:xfrm>
            <a:off x="-1332656" y="256490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enkäten själv</a:t>
            </a:r>
            <a:endParaRPr lang="sv-SE" sz="1100" dirty="0"/>
          </a:p>
        </p:txBody>
      </p:sp>
      <p:sp>
        <p:nvSpPr>
          <p:cNvPr id="86" name="Platshållare för bildnummer 8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89" name="RubrikFot"/>
          <p:cNvSpPr txBox="1">
            <a:spLocks noChangeArrowheads="1"/>
          </p:cNvSpPr>
          <p:nvPr/>
        </p:nvSpPr>
        <p:spPr bwMode="auto">
          <a:xfrm>
            <a:off x="-1323651" y="2960563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tillsammans med annan</a:t>
            </a:r>
            <a:endParaRPr lang="sv-SE" sz="1100" dirty="0"/>
          </a:p>
        </p:txBody>
      </p:sp>
      <p:sp>
        <p:nvSpPr>
          <p:cNvPr id="90" name="RubrikFot"/>
          <p:cNvSpPr txBox="1">
            <a:spLocks noChangeArrowheads="1"/>
          </p:cNvSpPr>
          <p:nvPr/>
        </p:nvSpPr>
        <p:spPr bwMode="auto">
          <a:xfrm>
            <a:off x="-1323651" y="328498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Annan har svarat</a:t>
            </a:r>
            <a:endParaRPr lang="sv-SE" sz="1100" dirty="0"/>
          </a:p>
        </p:txBody>
      </p:sp>
      <p:graphicFrame>
        <p:nvGraphicFramePr>
          <p:cNvPr id="34" name="FR12"/>
          <p:cNvGraphicFramePr>
            <a:graphicFrameLocks noChangeAspect="1"/>
          </p:cNvGraphicFramePr>
          <p:nvPr/>
        </p:nvGraphicFramePr>
        <p:xfrm>
          <a:off x="-684584" y="1988840"/>
          <a:ext cx="9687422" cy="763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62392" y="177281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111125" y="1628800"/>
            <a:ext cx="50369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err="1" smtClean="0"/>
              <a:t>Tänk</a:t>
            </a:r>
            <a:r>
              <a:rPr lang="en-GB" sz="1100" dirty="0" smtClean="0"/>
              <a:t> dig </a:t>
            </a:r>
            <a:r>
              <a:rPr lang="en-GB" sz="1100" dirty="0" err="1" smtClean="0"/>
              <a:t>ett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alla</a:t>
            </a:r>
            <a:r>
              <a:rPr lang="en-GB" sz="1100" dirty="0" smtClean="0"/>
              <a:t> </a:t>
            </a:r>
            <a:r>
              <a:rPr lang="en-GB" sz="1100" dirty="0" err="1" smtClean="0"/>
              <a:t>avseenden</a:t>
            </a:r>
            <a:r>
              <a:rPr lang="en-GB" sz="1100" dirty="0" smtClean="0"/>
              <a:t> </a:t>
            </a:r>
            <a:r>
              <a:rPr lang="en-GB" sz="1100" dirty="0" err="1" smtClean="0"/>
              <a:t>perfekt</a:t>
            </a:r>
            <a:r>
              <a:rPr lang="en-GB" sz="1100" dirty="0" smtClean="0"/>
              <a:t> </a:t>
            </a:r>
            <a:r>
              <a:rPr lang="en-GB" sz="1100" dirty="0" err="1" smtClean="0"/>
              <a:t>hemtjänst</a:t>
            </a:r>
            <a:r>
              <a:rPr lang="en-GB" sz="1100" dirty="0" smtClean="0"/>
              <a:t>. </a:t>
            </a:r>
            <a:r>
              <a:rPr lang="en-GB" sz="1100" dirty="0" err="1" smtClean="0"/>
              <a:t>Hur</a:t>
            </a:r>
            <a:r>
              <a:rPr lang="en-GB" sz="1100" dirty="0" smtClean="0"/>
              <a:t> </a:t>
            </a:r>
            <a:r>
              <a:rPr lang="en-GB" sz="1100" dirty="0" err="1" smtClean="0"/>
              <a:t>nära</a:t>
            </a:r>
            <a:r>
              <a:rPr lang="en-GB" sz="1100" dirty="0" smtClean="0"/>
              <a:t> </a:t>
            </a:r>
            <a:r>
              <a:rPr lang="en-GB" sz="1100" dirty="0" err="1" smtClean="0"/>
              <a:t>eller</a:t>
            </a:r>
            <a:r>
              <a:rPr lang="en-GB" sz="1100" dirty="0" smtClean="0"/>
              <a:t> </a:t>
            </a:r>
            <a:r>
              <a:rPr lang="en-GB" sz="1100" dirty="0" err="1" smtClean="0"/>
              <a:t>långt</a:t>
            </a:r>
            <a:r>
              <a:rPr lang="en-GB" sz="1100" dirty="0" smtClean="0"/>
              <a:t> </a:t>
            </a:r>
            <a:r>
              <a:rPr lang="en-GB" sz="1100" dirty="0" err="1" smtClean="0"/>
              <a:t>ifrån</a:t>
            </a:r>
            <a:r>
              <a:rPr lang="en-GB" sz="1100" dirty="0" smtClean="0"/>
              <a:t> en </a:t>
            </a:r>
            <a:r>
              <a:rPr lang="en-GB" sz="1100" dirty="0" err="1" smtClean="0"/>
              <a:t>sådan</a:t>
            </a:r>
            <a:r>
              <a:rPr lang="en-GB" sz="1100" dirty="0" smtClean="0"/>
              <a:t> </a:t>
            </a:r>
            <a:r>
              <a:rPr lang="en-GB" sz="1100" dirty="0" err="1" smtClean="0"/>
              <a:t>hemtjänst</a:t>
            </a:r>
            <a:r>
              <a:rPr lang="en-GB" sz="1100" dirty="0" smtClean="0"/>
              <a:t> </a:t>
            </a:r>
            <a:r>
              <a:rPr lang="en-GB" sz="1100" dirty="0" err="1" smtClean="0"/>
              <a:t>är</a:t>
            </a:r>
            <a:r>
              <a:rPr lang="en-GB" sz="1100" dirty="0" smtClean="0"/>
              <a:t> den </a:t>
            </a:r>
            <a:r>
              <a:rPr lang="en-GB" sz="1100" dirty="0" err="1" smtClean="0"/>
              <a:t>hjälp</a:t>
            </a:r>
            <a:r>
              <a:rPr lang="en-GB" sz="1100" dirty="0" smtClean="0"/>
              <a:t> </a:t>
            </a:r>
            <a:r>
              <a:rPr lang="en-GB" sz="1100" dirty="0" err="1" smtClean="0"/>
              <a:t>som</a:t>
            </a:r>
            <a:r>
              <a:rPr lang="en-GB" sz="1100" dirty="0" smtClean="0"/>
              <a:t> du </a:t>
            </a:r>
            <a:r>
              <a:rPr lang="en-GB" sz="1100" dirty="0" err="1" smtClean="0"/>
              <a:t>får</a:t>
            </a:r>
            <a:r>
              <a:rPr lang="en-GB" sz="1100" dirty="0" smtClean="0"/>
              <a:t>?</a:t>
            </a:r>
            <a:endParaRPr lang="en-GB" sz="1100" dirty="0"/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604448" y="2276872"/>
          <a:ext cx="423862" cy="142931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4179119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4185469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393305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402036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402036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402036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402036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402036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402036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3933056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nöjd</a:t>
            </a:r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402036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402036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402036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402036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12" name="Text Box 19"/>
          <p:cNvSpPr txBox="1">
            <a:spLocks noChangeArrowheads="1"/>
          </p:cNvSpPr>
          <p:nvPr/>
        </p:nvSpPr>
        <p:spPr bwMode="auto">
          <a:xfrm>
            <a:off x="260525" y="2132856"/>
            <a:ext cx="2047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endParaRPr lang="en-GB" sz="1100" dirty="0"/>
          </a:p>
        </p:txBody>
      </p:sp>
      <p:sp>
        <p:nvSpPr>
          <p:cNvPr id="18525" name="RubrikFot"/>
          <p:cNvSpPr txBox="1">
            <a:spLocks noChangeArrowheads="1"/>
          </p:cNvSpPr>
          <p:nvPr/>
        </p:nvSpPr>
        <p:spPr bwMode="auto">
          <a:xfrm>
            <a:off x="-1332656" y="256490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enkäten själv</a:t>
            </a:r>
            <a:endParaRPr lang="sv-SE" sz="1100" dirty="0"/>
          </a:p>
        </p:txBody>
      </p:sp>
      <p:sp>
        <p:nvSpPr>
          <p:cNvPr id="86" name="Platshållare för bildnummer 8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89" name="RubrikFot"/>
          <p:cNvSpPr txBox="1">
            <a:spLocks noChangeArrowheads="1"/>
          </p:cNvSpPr>
          <p:nvPr/>
        </p:nvSpPr>
        <p:spPr bwMode="auto">
          <a:xfrm>
            <a:off x="-1323651" y="2960563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tillsammans med annan</a:t>
            </a:r>
            <a:endParaRPr lang="sv-SE" sz="1100" dirty="0"/>
          </a:p>
        </p:txBody>
      </p:sp>
      <p:sp>
        <p:nvSpPr>
          <p:cNvPr id="90" name="RubrikFot"/>
          <p:cNvSpPr txBox="1">
            <a:spLocks noChangeArrowheads="1"/>
          </p:cNvSpPr>
          <p:nvPr/>
        </p:nvSpPr>
        <p:spPr bwMode="auto">
          <a:xfrm>
            <a:off x="-1323651" y="328498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Annan har svarat</a:t>
            </a:r>
            <a:endParaRPr lang="sv-SE" sz="1100" dirty="0"/>
          </a:p>
        </p:txBody>
      </p:sp>
      <p:graphicFrame>
        <p:nvGraphicFramePr>
          <p:cNvPr id="34" name="FR12"/>
          <p:cNvGraphicFramePr>
            <a:graphicFrameLocks noChangeAspect="1"/>
          </p:cNvGraphicFramePr>
          <p:nvPr/>
        </p:nvGraphicFramePr>
        <p:xfrm>
          <a:off x="-684584" y="1988840"/>
          <a:ext cx="9687422" cy="763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R18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9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Kundval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9460" name="Text Box 133"/>
          <p:cNvSpPr txBox="1">
            <a:spLocks noChangeArrowheads="1"/>
          </p:cNvSpPr>
          <p:nvPr/>
        </p:nvSpPr>
        <p:spPr bwMode="auto">
          <a:xfrm>
            <a:off x="1498600" y="5378450"/>
            <a:ext cx="1574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19462" name="textruta 47"/>
          <p:cNvSpPr txBox="1">
            <a:spLocks noChangeArrowheads="1"/>
          </p:cNvSpPr>
          <p:nvPr/>
        </p:nvSpPr>
        <p:spPr bwMode="auto">
          <a:xfrm>
            <a:off x="1043608" y="1340768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9463" name="Text Box 133"/>
          <p:cNvSpPr txBox="1">
            <a:spLocks noChangeArrowheads="1"/>
          </p:cNvSpPr>
          <p:nvPr/>
        </p:nvSpPr>
        <p:spPr bwMode="auto">
          <a:xfrm>
            <a:off x="3492500" y="5346700"/>
            <a:ext cx="1778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9464" name="Text Box 133"/>
          <p:cNvSpPr txBox="1">
            <a:spLocks noChangeArrowheads="1"/>
          </p:cNvSpPr>
          <p:nvPr/>
        </p:nvSpPr>
        <p:spPr bwMode="auto">
          <a:xfrm>
            <a:off x="5486400" y="5378450"/>
            <a:ext cx="2019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Vet ej</a:t>
            </a:r>
          </a:p>
        </p:txBody>
      </p:sp>
      <p:sp>
        <p:nvSpPr>
          <p:cNvPr id="19465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18 Har du fått information om att du kan välja utförare av hemtjänsten (kommunal hemtjänst eller olika privata företag)?</a:t>
            </a:r>
            <a:endParaRPr lang="en-GB" sz="1100" dirty="0"/>
          </a:p>
        </p:txBody>
      </p:sp>
      <p:sp>
        <p:nvSpPr>
          <p:cNvPr id="19467" name="Rectangle 160"/>
          <p:cNvSpPr>
            <a:spLocks noChangeArrowheads="1"/>
          </p:cNvSpPr>
          <p:nvPr/>
        </p:nvSpPr>
        <p:spPr bwMode="auto">
          <a:xfrm>
            <a:off x="7668344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9" name="textruta 63"/>
          <p:cNvSpPr txBox="1">
            <a:spLocks noChangeArrowheads="1"/>
          </p:cNvSpPr>
          <p:nvPr/>
        </p:nvSpPr>
        <p:spPr bwMode="auto">
          <a:xfrm>
            <a:off x="7795344" y="3073400"/>
            <a:ext cx="11691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91412" y="3636090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ruta 63"/>
          <p:cNvSpPr txBox="1">
            <a:spLocks noChangeArrowheads="1"/>
          </p:cNvSpPr>
          <p:nvPr/>
        </p:nvSpPr>
        <p:spPr bwMode="auto">
          <a:xfrm>
            <a:off x="7808044" y="3574177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enkäten själv</a:t>
            </a:r>
            <a:endParaRPr lang="en-GB" sz="1100" dirty="0"/>
          </a:p>
        </p:txBody>
      </p:sp>
      <p:sp>
        <p:nvSpPr>
          <p:cNvPr id="14" name="Rectangle 160"/>
          <p:cNvSpPr>
            <a:spLocks noChangeArrowheads="1"/>
          </p:cNvSpPr>
          <p:nvPr/>
        </p:nvSpPr>
        <p:spPr bwMode="auto">
          <a:xfrm>
            <a:off x="7668344" y="4068138"/>
            <a:ext cx="177800" cy="1539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ruta 63"/>
          <p:cNvSpPr txBox="1">
            <a:spLocks noChangeArrowheads="1"/>
          </p:cNvSpPr>
          <p:nvPr/>
        </p:nvSpPr>
        <p:spPr bwMode="auto">
          <a:xfrm>
            <a:off x="7740352" y="4006225"/>
            <a:ext cx="11564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tillsammans med annan</a:t>
            </a:r>
            <a:endParaRPr lang="en-GB" sz="1100" dirty="0"/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7668344" y="4644202"/>
            <a:ext cx="177800" cy="1539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740352" y="458228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Annan har svarat</a:t>
            </a:r>
            <a:endParaRPr lang="en-GB" sz="1100" dirty="0"/>
          </a:p>
        </p:txBody>
      </p:sp>
      <p:sp>
        <p:nvSpPr>
          <p:cNvPr id="21" name="Platshållare för bildnummer 19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37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FR19"/>
          <p:cNvGraphicFramePr>
            <a:graphicFrameLocks noChangeAspect="1"/>
          </p:cNvGraphicFramePr>
          <p:nvPr/>
        </p:nvGraphicFramePr>
        <p:xfrm>
          <a:off x="2057400" y="1196752"/>
          <a:ext cx="58293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Kundval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20485" name="textruta 47"/>
          <p:cNvSpPr txBox="1">
            <a:spLocks noChangeArrowheads="1"/>
          </p:cNvSpPr>
          <p:nvPr/>
        </p:nvSpPr>
        <p:spPr bwMode="auto">
          <a:xfrm>
            <a:off x="7444308" y="5635348"/>
            <a:ext cx="8001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40" dirty="0"/>
              <a:t>%</a:t>
            </a:r>
            <a:endParaRPr lang="en-GB" sz="1440" dirty="0"/>
          </a:p>
        </p:txBody>
      </p:sp>
      <p:sp>
        <p:nvSpPr>
          <p:cNvPr id="20486" name="Rectangle 160"/>
          <p:cNvSpPr>
            <a:spLocks noChangeArrowheads="1"/>
          </p:cNvSpPr>
          <p:nvPr/>
        </p:nvSpPr>
        <p:spPr bwMode="auto">
          <a:xfrm>
            <a:off x="7380312" y="32115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textruta 63"/>
          <p:cNvSpPr txBox="1">
            <a:spLocks noChangeArrowheads="1"/>
          </p:cNvSpPr>
          <p:nvPr/>
        </p:nvSpPr>
        <p:spPr bwMode="auto">
          <a:xfrm>
            <a:off x="7380312" y="2996952"/>
            <a:ext cx="1385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/>
              <a:t>Totalt i </a:t>
            </a:r>
            <a:r>
              <a:rPr lang="sv-SE" sz="1100" dirty="0" smtClean="0"/>
              <a:t>staden 2011</a:t>
            </a:r>
            <a:endParaRPr lang="en-GB" sz="1100" dirty="0"/>
          </a:p>
        </p:txBody>
      </p:sp>
      <p:sp>
        <p:nvSpPr>
          <p:cNvPr id="20490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19 Har du själv eller någon annan valt vem som ger dig hemtjänst?</a:t>
            </a:r>
            <a:endParaRPr lang="en-GB" sz="1100" dirty="0"/>
          </a:p>
        </p:txBody>
      </p:sp>
      <p:sp>
        <p:nvSpPr>
          <p:cNvPr id="20491" name="textruta 16"/>
          <p:cNvSpPr txBox="1">
            <a:spLocks noChangeArrowheads="1"/>
          </p:cNvSpPr>
          <p:nvPr/>
        </p:nvSpPr>
        <p:spPr bwMode="auto">
          <a:xfrm>
            <a:off x="736600" y="1412776"/>
            <a:ext cx="162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Jag har valt själv</a:t>
            </a:r>
            <a:endParaRPr lang="en-GB" sz="1200" dirty="0"/>
          </a:p>
        </p:txBody>
      </p:sp>
      <p:sp>
        <p:nvSpPr>
          <p:cNvPr id="20492" name="textruta 17"/>
          <p:cNvSpPr txBox="1">
            <a:spLocks noChangeArrowheads="1"/>
          </p:cNvSpPr>
          <p:nvPr/>
        </p:nvSpPr>
        <p:spPr bwMode="auto">
          <a:xfrm>
            <a:off x="393700" y="2060848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Jag har valt tillsammans med annan närstående</a:t>
            </a:r>
            <a:endParaRPr lang="en-GB" sz="1200" dirty="0"/>
          </a:p>
        </p:txBody>
      </p:sp>
      <p:sp>
        <p:nvSpPr>
          <p:cNvPr id="20493" name="textruta 18"/>
          <p:cNvSpPr txBox="1">
            <a:spLocks noChangeArrowheads="1"/>
          </p:cNvSpPr>
          <p:nvPr/>
        </p:nvSpPr>
        <p:spPr bwMode="auto">
          <a:xfrm>
            <a:off x="381000" y="2852936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Biståndshandläggare har valt åt mig</a:t>
            </a:r>
            <a:endParaRPr lang="en-GB" sz="1200" dirty="0"/>
          </a:p>
        </p:txBody>
      </p:sp>
      <p:sp>
        <p:nvSpPr>
          <p:cNvPr id="20494" name="textruta 19"/>
          <p:cNvSpPr txBox="1">
            <a:spLocks noChangeArrowheads="1"/>
          </p:cNvSpPr>
          <p:nvPr/>
        </p:nvSpPr>
        <p:spPr bwMode="auto">
          <a:xfrm>
            <a:off x="381000" y="3573016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Anhörig/god man har valt åt mig</a:t>
            </a:r>
            <a:endParaRPr lang="en-GB" sz="1200" dirty="0"/>
          </a:p>
        </p:txBody>
      </p:sp>
      <p:sp>
        <p:nvSpPr>
          <p:cNvPr id="20495" name="textruta 20"/>
          <p:cNvSpPr txBox="1">
            <a:spLocks noChangeArrowheads="1"/>
          </p:cNvSpPr>
          <p:nvPr/>
        </p:nvSpPr>
        <p:spPr bwMode="auto">
          <a:xfrm>
            <a:off x="381000" y="4335487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Annan person har valt åt mig</a:t>
            </a:r>
            <a:endParaRPr lang="en-GB" sz="1200" dirty="0"/>
          </a:p>
        </p:txBody>
      </p:sp>
      <p:sp>
        <p:nvSpPr>
          <p:cNvPr id="20496" name="textruta 21"/>
          <p:cNvSpPr txBox="1">
            <a:spLocks noChangeArrowheads="1"/>
          </p:cNvSpPr>
          <p:nvPr/>
        </p:nvSpPr>
        <p:spPr bwMode="auto">
          <a:xfrm>
            <a:off x="393700" y="5085184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Vet ej</a:t>
            </a:r>
            <a:endParaRPr lang="en-GB" sz="1200" dirty="0"/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380312" y="3562921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ruta 63"/>
          <p:cNvSpPr txBox="1">
            <a:spLocks noChangeArrowheads="1"/>
          </p:cNvSpPr>
          <p:nvPr/>
        </p:nvSpPr>
        <p:spPr bwMode="auto">
          <a:xfrm>
            <a:off x="7452320" y="3501008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enkäten själv</a:t>
            </a:r>
            <a:endParaRPr lang="en-GB" sz="1100" dirty="0"/>
          </a:p>
        </p:txBody>
      </p:sp>
      <p:sp>
        <p:nvSpPr>
          <p:cNvPr id="17" name="Rectangle 160"/>
          <p:cNvSpPr>
            <a:spLocks noChangeArrowheads="1"/>
          </p:cNvSpPr>
          <p:nvPr/>
        </p:nvSpPr>
        <p:spPr bwMode="auto">
          <a:xfrm>
            <a:off x="7380312" y="3994969"/>
            <a:ext cx="177800" cy="1539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452320" y="3933056"/>
            <a:ext cx="11564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Besvarat  tillsammans med annan</a:t>
            </a:r>
            <a:endParaRPr lang="en-GB" sz="1100" dirty="0"/>
          </a:p>
        </p:txBody>
      </p:sp>
      <p:sp>
        <p:nvSpPr>
          <p:cNvPr id="21" name="Rectangle 160"/>
          <p:cNvSpPr>
            <a:spLocks noChangeArrowheads="1"/>
          </p:cNvSpPr>
          <p:nvPr/>
        </p:nvSpPr>
        <p:spPr bwMode="auto">
          <a:xfrm>
            <a:off x="7380312" y="4571033"/>
            <a:ext cx="177800" cy="1539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ruta 63"/>
          <p:cNvSpPr txBox="1">
            <a:spLocks noChangeArrowheads="1"/>
          </p:cNvSpPr>
          <p:nvPr/>
        </p:nvSpPr>
        <p:spPr bwMode="auto">
          <a:xfrm>
            <a:off x="7452320" y="450912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Annan har svarat</a:t>
            </a:r>
            <a:endParaRPr lang="en-GB" sz="1100" dirty="0"/>
          </a:p>
        </p:txBody>
      </p:sp>
      <p:sp>
        <p:nvSpPr>
          <p:cNvPr id="24" name="Platshållare för bildnummer 22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38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Kommunal regi jämfört med privat regi 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836712"/>
            <a:ext cx="7488238" cy="4897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700" b="1" dirty="0" smtClean="0"/>
              <a:t>Målgrupp: </a:t>
            </a:r>
            <a:r>
              <a:rPr lang="sv-SE" sz="1700" dirty="0" smtClean="0"/>
              <a:t>En totalundersökning genomfördes. Totalt rör det sig om ca  15 000 hemtjänstmottagare som antingen bor i eget så kallat ordinärt boende eller på servicehus. Undersökningen omfattade såväl kommunal som privat (inkl entreprenader) regi. </a:t>
            </a:r>
          </a:p>
          <a:p>
            <a:pPr>
              <a:lnSpc>
                <a:spcPct val="100000"/>
              </a:lnSpc>
            </a:pPr>
            <a:endParaRPr lang="sv-SE" sz="1700" dirty="0" smtClean="0"/>
          </a:p>
          <a:p>
            <a:pPr>
              <a:lnSpc>
                <a:spcPct val="100000"/>
              </a:lnSpc>
            </a:pPr>
            <a:r>
              <a:rPr lang="sv-SE" sz="1700" b="1" dirty="0" smtClean="0"/>
              <a:t>Metod:</a:t>
            </a:r>
            <a:r>
              <a:rPr lang="sv-SE" sz="1700" dirty="0" smtClean="0"/>
              <a:t> Postal enkätundersökning. Två påminnelser skickades ut, den första påminnelsen i form av ett kort och den andra med ett nytt formulär.  </a:t>
            </a:r>
          </a:p>
          <a:p>
            <a:pPr>
              <a:lnSpc>
                <a:spcPct val="100000"/>
              </a:lnSpc>
              <a:buNone/>
            </a:pPr>
            <a:endParaRPr lang="sv-SE" sz="1700" dirty="0" smtClean="0"/>
          </a:p>
          <a:p>
            <a:pPr>
              <a:lnSpc>
                <a:spcPct val="100000"/>
              </a:lnSpc>
            </a:pPr>
            <a:r>
              <a:rPr lang="sv-SE" sz="1700" b="1" dirty="0" smtClean="0"/>
              <a:t>Urval:</a:t>
            </a:r>
            <a:r>
              <a:rPr lang="sv-SE" sz="1700" dirty="0" smtClean="0"/>
              <a:t> Stockholm stad bistod med urval som hämtats från stadens eget register. </a:t>
            </a:r>
          </a:p>
          <a:p>
            <a:pPr eaLnBrk="1" hangingPunct="1">
              <a:lnSpc>
                <a:spcPct val="100000"/>
              </a:lnSpc>
            </a:pPr>
            <a:endParaRPr lang="sv-SE" sz="1700" b="1" dirty="0" smtClean="0"/>
          </a:p>
          <a:p>
            <a:pPr eaLnBrk="1" hangingPunct="1">
              <a:lnSpc>
                <a:spcPct val="100000"/>
              </a:lnSpc>
            </a:pPr>
            <a:r>
              <a:rPr lang="sv-SE" sz="1700" b="1" dirty="0" smtClean="0"/>
              <a:t>Fältperiod: </a:t>
            </a:r>
            <a:r>
              <a:rPr lang="sv-SE" sz="1700" dirty="0" smtClean="0"/>
              <a:t>vecka 39 - 43 2011</a:t>
            </a:r>
          </a:p>
          <a:p>
            <a:pPr eaLnBrk="1" hangingPunct="1">
              <a:lnSpc>
                <a:spcPct val="100000"/>
              </a:lnSpc>
              <a:buNone/>
            </a:pPr>
            <a:endParaRPr lang="sv-SE" sz="1700" b="1" dirty="0" smtClean="0"/>
          </a:p>
          <a:p>
            <a:pPr eaLnBrk="1" hangingPunct="1">
              <a:lnSpc>
                <a:spcPct val="100000"/>
              </a:lnSpc>
            </a:pPr>
            <a:r>
              <a:rPr lang="sv-SE" sz="1700" b="1" dirty="0" smtClean="0"/>
              <a:t>Svarsfrekvens totalt: </a:t>
            </a:r>
            <a:r>
              <a:rPr lang="sv-SE" sz="1700" dirty="0" smtClean="0"/>
              <a:t>67%</a:t>
            </a:r>
          </a:p>
          <a:p>
            <a:pPr eaLnBrk="1" hangingPunct="1">
              <a:lnSpc>
                <a:spcPct val="100000"/>
              </a:lnSpc>
            </a:pPr>
            <a:endParaRPr lang="sv-SE" sz="1700" b="1" dirty="0" smtClean="0"/>
          </a:p>
          <a:p>
            <a:pPr eaLnBrk="1" hangingPunct="1">
              <a:lnSpc>
                <a:spcPct val="100000"/>
              </a:lnSpc>
            </a:pPr>
            <a:r>
              <a:rPr lang="sv-SE" sz="1700" b="1" dirty="0" smtClean="0"/>
              <a:t>Projektansvariga på TNS SIFO: </a:t>
            </a:r>
            <a:r>
              <a:rPr lang="sv-SE" sz="1700" dirty="0" smtClean="0"/>
              <a:t>Anita Bergsveen och Per Nellevad</a:t>
            </a:r>
          </a:p>
          <a:p>
            <a:pPr eaLnBrk="1" hangingPunct="1">
              <a:lnSpc>
                <a:spcPct val="100000"/>
              </a:lnSpc>
              <a:buNone/>
            </a:pPr>
            <a:endParaRPr lang="sv-SE" sz="1700" dirty="0" smtClean="0"/>
          </a:p>
          <a:p>
            <a:pPr eaLnBrk="1" hangingPunct="1">
              <a:lnSpc>
                <a:spcPct val="100000"/>
              </a:lnSpc>
            </a:pPr>
            <a:r>
              <a:rPr lang="sv-SE" sz="1700" b="1" dirty="0" smtClean="0"/>
              <a:t>Rapport: </a:t>
            </a:r>
            <a:r>
              <a:rPr lang="sv-SE" sz="1700" dirty="0" smtClean="0"/>
              <a:t>för största delen av frågorna kan inga jämförelser göras med tidigare år på grund av ändringar i frågeformuläret. Graferna visar resultaten för staden totalt.</a:t>
            </a:r>
          </a:p>
          <a:p>
            <a:pPr eaLnBrk="1" hangingPunct="1">
              <a:lnSpc>
                <a:spcPct val="100000"/>
              </a:lnSpc>
            </a:pPr>
            <a:endParaRPr lang="sv-SE" sz="17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533400"/>
          </a:xfrm>
        </p:spPr>
        <p:txBody>
          <a:bodyPr/>
          <a:lstStyle/>
          <a:p>
            <a:r>
              <a:rPr lang="sv-SE" dirty="0" smtClean="0"/>
              <a:t>Genomförande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FR1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8196" name="Text Box 133"/>
          <p:cNvSpPr txBox="1">
            <a:spLocks noChangeArrowheads="1"/>
          </p:cNvSpPr>
          <p:nvPr/>
        </p:nvSpPr>
        <p:spPr bwMode="auto">
          <a:xfrm>
            <a:off x="18669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Varje dag</a:t>
            </a:r>
          </a:p>
        </p:txBody>
      </p:sp>
      <p:sp>
        <p:nvSpPr>
          <p:cNvPr id="8198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8199" name="Text Box 133"/>
          <p:cNvSpPr txBox="1">
            <a:spLocks noChangeArrowheads="1"/>
          </p:cNvSpPr>
          <p:nvPr/>
        </p:nvSpPr>
        <p:spPr bwMode="auto">
          <a:xfrm>
            <a:off x="31115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Mer sällan än en gång i veckan</a:t>
            </a:r>
          </a:p>
        </p:txBody>
      </p:sp>
      <p:sp>
        <p:nvSpPr>
          <p:cNvPr id="8200" name="Text Box 133"/>
          <p:cNvSpPr txBox="1">
            <a:spLocks noChangeArrowheads="1"/>
          </p:cNvSpPr>
          <p:nvPr/>
        </p:nvSpPr>
        <p:spPr bwMode="auto">
          <a:xfrm>
            <a:off x="51943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/>
              <a:t>En </a:t>
            </a:r>
            <a:r>
              <a:rPr lang="en-GB" sz="1100" dirty="0" err="1"/>
              <a:t>eller</a:t>
            </a:r>
            <a:r>
              <a:rPr lang="en-GB" sz="1100" dirty="0"/>
              <a:t> </a:t>
            </a:r>
            <a:r>
              <a:rPr lang="en-GB" sz="1100" dirty="0" err="1"/>
              <a:t>flera</a:t>
            </a:r>
            <a:r>
              <a:rPr lang="en-GB" sz="1100" dirty="0"/>
              <a:t> </a:t>
            </a:r>
            <a:r>
              <a:rPr lang="en-GB" sz="1100" dirty="0" err="1"/>
              <a:t>gånger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veckan</a:t>
            </a:r>
            <a:endParaRPr lang="en-GB" sz="1100" dirty="0"/>
          </a:p>
        </p:txBody>
      </p:sp>
      <p:sp>
        <p:nvSpPr>
          <p:cNvPr id="8201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3479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1 Hur ofta får du hemhjälp?</a:t>
            </a:r>
            <a:endParaRPr lang="en-GB" sz="1100"/>
          </a:p>
        </p:txBody>
      </p:sp>
      <p:sp>
        <p:nvSpPr>
          <p:cNvPr id="8203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Kommunal regi 2011</a:t>
            </a:r>
            <a:endParaRPr lang="en-GB" sz="1100" dirty="0"/>
          </a:p>
        </p:txBody>
      </p:sp>
      <p:sp>
        <p:nvSpPr>
          <p:cNvPr id="12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ruta 63"/>
          <p:cNvSpPr txBox="1">
            <a:spLocks noChangeArrowheads="1"/>
          </p:cNvSpPr>
          <p:nvPr/>
        </p:nvSpPr>
        <p:spPr bwMode="auto">
          <a:xfrm>
            <a:off x="75963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Privat regi 2011</a:t>
            </a:r>
            <a:endParaRPr lang="en-GB" sz="1100" dirty="0"/>
          </a:p>
        </p:txBody>
      </p:sp>
      <p:sp>
        <p:nvSpPr>
          <p:cNvPr id="14" name="Rectangle 160"/>
          <p:cNvSpPr>
            <a:spLocks noChangeArrowheads="1"/>
          </p:cNvSpPr>
          <p:nvPr/>
        </p:nvSpPr>
        <p:spPr bwMode="auto">
          <a:xfrm>
            <a:off x="7596336" y="313087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ruta 63"/>
          <p:cNvSpPr txBox="1">
            <a:spLocks noChangeArrowheads="1"/>
          </p:cNvSpPr>
          <p:nvPr/>
        </p:nvSpPr>
        <p:spPr bwMode="auto">
          <a:xfrm>
            <a:off x="7736036" y="30689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 2011</a:t>
            </a:r>
            <a:endParaRPr lang="en-GB" sz="1100" dirty="0"/>
          </a:p>
        </p:txBody>
      </p:sp>
      <p:sp>
        <p:nvSpPr>
          <p:cNvPr id="18" name="Platshållare för bildnummer 16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40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2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9220" name="Text Box 133"/>
          <p:cNvSpPr txBox="1">
            <a:spLocks noChangeArrowheads="1"/>
          </p:cNvSpPr>
          <p:nvPr/>
        </p:nvSpPr>
        <p:spPr bwMode="auto">
          <a:xfrm>
            <a:off x="23495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9222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9223" name="Text Box 133"/>
          <p:cNvSpPr txBox="1">
            <a:spLocks noChangeArrowheads="1"/>
          </p:cNvSpPr>
          <p:nvPr/>
        </p:nvSpPr>
        <p:spPr bwMode="auto">
          <a:xfrm>
            <a:off x="47244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9224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353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2 Är det </a:t>
            </a:r>
            <a:r>
              <a:rPr lang="sv-SE" sz="1100" u="sng"/>
              <a:t>oftast</a:t>
            </a:r>
            <a:r>
              <a:rPr lang="sv-SE" sz="1100"/>
              <a:t> samma personer som hjälper dig?</a:t>
            </a:r>
            <a:endParaRPr lang="en-GB" sz="1100"/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Kommunal regi 2011</a:t>
            </a:r>
            <a:endParaRPr lang="en-GB" sz="1100" dirty="0"/>
          </a:p>
        </p:txBody>
      </p:sp>
      <p:sp>
        <p:nvSpPr>
          <p:cNvPr id="20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ruta 63"/>
          <p:cNvSpPr txBox="1">
            <a:spLocks noChangeArrowheads="1"/>
          </p:cNvSpPr>
          <p:nvPr/>
        </p:nvSpPr>
        <p:spPr bwMode="auto">
          <a:xfrm>
            <a:off x="75963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Privat regi 2011</a:t>
            </a:r>
            <a:endParaRPr lang="en-GB" sz="1100" dirty="0"/>
          </a:p>
        </p:txBody>
      </p:sp>
      <p:sp>
        <p:nvSpPr>
          <p:cNvPr id="22" name="Rectangle 160"/>
          <p:cNvSpPr>
            <a:spLocks noChangeArrowheads="1"/>
          </p:cNvSpPr>
          <p:nvPr/>
        </p:nvSpPr>
        <p:spPr bwMode="auto">
          <a:xfrm>
            <a:off x="7596336" y="313087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ruta 63"/>
          <p:cNvSpPr txBox="1">
            <a:spLocks noChangeArrowheads="1"/>
          </p:cNvSpPr>
          <p:nvPr/>
        </p:nvSpPr>
        <p:spPr bwMode="auto">
          <a:xfrm>
            <a:off x="7736036" y="30689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 2011</a:t>
            </a:r>
            <a:endParaRPr lang="en-GB" sz="1100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41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3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0244" name="Text Box 133"/>
          <p:cNvSpPr txBox="1">
            <a:spLocks noChangeArrowheads="1"/>
          </p:cNvSpPr>
          <p:nvPr/>
        </p:nvSpPr>
        <p:spPr bwMode="auto">
          <a:xfrm>
            <a:off x="2349500" y="4941168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 err="1"/>
              <a:t>Ja</a:t>
            </a:r>
            <a:endParaRPr lang="en-GB" sz="1100" dirty="0"/>
          </a:p>
        </p:txBody>
      </p:sp>
      <p:sp>
        <p:nvSpPr>
          <p:cNvPr id="10246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0247" name="Text Box 133"/>
          <p:cNvSpPr txBox="1">
            <a:spLocks noChangeArrowheads="1"/>
          </p:cNvSpPr>
          <p:nvPr/>
        </p:nvSpPr>
        <p:spPr bwMode="auto">
          <a:xfrm>
            <a:off x="4724400" y="4941168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 err="1"/>
              <a:t>Nej</a:t>
            </a:r>
            <a:endParaRPr lang="en-GB" sz="1100" dirty="0"/>
          </a:p>
        </p:txBody>
      </p:sp>
      <p:sp>
        <p:nvSpPr>
          <p:cNvPr id="10248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353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3 Bor du ensam?</a:t>
            </a:r>
            <a:endParaRPr lang="en-GB" sz="1100"/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Kommunal regi 2011</a:t>
            </a:r>
            <a:endParaRPr lang="en-GB" sz="1100" dirty="0"/>
          </a:p>
        </p:txBody>
      </p:sp>
      <p:sp>
        <p:nvSpPr>
          <p:cNvPr id="20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ruta 63"/>
          <p:cNvSpPr txBox="1">
            <a:spLocks noChangeArrowheads="1"/>
          </p:cNvSpPr>
          <p:nvPr/>
        </p:nvSpPr>
        <p:spPr bwMode="auto">
          <a:xfrm>
            <a:off x="75963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Privat regi 2011</a:t>
            </a:r>
            <a:endParaRPr lang="en-GB" sz="1100" dirty="0"/>
          </a:p>
        </p:txBody>
      </p:sp>
      <p:sp>
        <p:nvSpPr>
          <p:cNvPr id="22" name="Rectangle 160"/>
          <p:cNvSpPr>
            <a:spLocks noChangeArrowheads="1"/>
          </p:cNvSpPr>
          <p:nvPr/>
        </p:nvSpPr>
        <p:spPr bwMode="auto">
          <a:xfrm>
            <a:off x="7596336" y="313087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ruta 63"/>
          <p:cNvSpPr txBox="1">
            <a:spLocks noChangeArrowheads="1"/>
          </p:cNvSpPr>
          <p:nvPr/>
        </p:nvSpPr>
        <p:spPr bwMode="auto">
          <a:xfrm>
            <a:off x="7736036" y="30689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 2011</a:t>
            </a:r>
            <a:endParaRPr lang="en-GB" sz="1100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42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FR5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Biståndsbeslutet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1268" name="Text Box 133"/>
          <p:cNvSpPr txBox="1">
            <a:spLocks noChangeArrowheads="1"/>
          </p:cNvSpPr>
          <p:nvPr/>
        </p:nvSpPr>
        <p:spPr bwMode="auto">
          <a:xfrm>
            <a:off x="2349500" y="486916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 err="1"/>
              <a:t>Ja</a:t>
            </a:r>
            <a:endParaRPr lang="en-GB" sz="1100" dirty="0"/>
          </a:p>
        </p:txBody>
      </p:sp>
      <p:sp>
        <p:nvSpPr>
          <p:cNvPr id="11270" name="textruta 47"/>
          <p:cNvSpPr txBox="1">
            <a:spLocks noChangeArrowheads="1"/>
          </p:cNvSpPr>
          <p:nvPr/>
        </p:nvSpPr>
        <p:spPr bwMode="auto">
          <a:xfrm>
            <a:off x="971600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1271" name="Text Box 133"/>
          <p:cNvSpPr txBox="1">
            <a:spLocks noChangeArrowheads="1"/>
          </p:cNvSpPr>
          <p:nvPr/>
        </p:nvSpPr>
        <p:spPr bwMode="auto">
          <a:xfrm>
            <a:off x="4724400" y="486916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1272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7734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5 Vet du vad du skall ha hjälp med enligt det beslut som fattats av biståndshandläggningen?</a:t>
            </a:r>
            <a:endParaRPr lang="en-GB" sz="1100"/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Kommunal regi 2011</a:t>
            </a:r>
            <a:endParaRPr lang="en-GB" sz="1100" dirty="0"/>
          </a:p>
        </p:txBody>
      </p:sp>
      <p:sp>
        <p:nvSpPr>
          <p:cNvPr id="20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ruta 63"/>
          <p:cNvSpPr txBox="1">
            <a:spLocks noChangeArrowheads="1"/>
          </p:cNvSpPr>
          <p:nvPr/>
        </p:nvSpPr>
        <p:spPr bwMode="auto">
          <a:xfrm>
            <a:off x="75963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Privat regi 2011</a:t>
            </a:r>
            <a:endParaRPr lang="en-GB" sz="1100" dirty="0"/>
          </a:p>
        </p:txBody>
      </p:sp>
      <p:sp>
        <p:nvSpPr>
          <p:cNvPr id="22" name="Rectangle 160"/>
          <p:cNvSpPr>
            <a:spLocks noChangeArrowheads="1"/>
          </p:cNvSpPr>
          <p:nvPr/>
        </p:nvSpPr>
        <p:spPr bwMode="auto">
          <a:xfrm>
            <a:off x="7596336" y="313087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ruta 63"/>
          <p:cNvSpPr txBox="1">
            <a:spLocks noChangeArrowheads="1"/>
          </p:cNvSpPr>
          <p:nvPr/>
        </p:nvSpPr>
        <p:spPr bwMode="auto">
          <a:xfrm>
            <a:off x="7736036" y="30689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 2011</a:t>
            </a:r>
            <a:endParaRPr lang="en-GB" sz="1100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43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Biståndsbeslutet</a:t>
            </a:r>
            <a:endParaRPr lang="en-US" i="1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12493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7" name="Text Box 40"/>
          <p:cNvSpPr txBox="1">
            <a:spLocks noChangeArrowheads="1"/>
          </p:cNvSpPr>
          <p:nvPr/>
        </p:nvSpPr>
        <p:spPr bwMode="auto">
          <a:xfrm>
            <a:off x="2144713" y="2062009"/>
            <a:ext cx="2047875" cy="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000" dirty="0" err="1" smtClean="0"/>
              <a:t>Kommunal</a:t>
            </a:r>
            <a:r>
              <a:rPr lang="en-GB" sz="1000" dirty="0" smtClean="0"/>
              <a:t> </a:t>
            </a:r>
            <a:r>
              <a:rPr lang="en-GB" sz="1000" dirty="0" err="1" smtClean="0"/>
              <a:t>regi</a:t>
            </a:r>
            <a:r>
              <a:rPr lang="en-GB" sz="1000" dirty="0" smtClean="0"/>
              <a:t> 2011</a:t>
            </a:r>
            <a:endParaRPr lang="en-GB" sz="1000" dirty="0"/>
          </a:p>
        </p:txBody>
      </p:sp>
      <p:sp>
        <p:nvSpPr>
          <p:cNvPr id="12298" name="Text Box 197"/>
          <p:cNvSpPr txBox="1">
            <a:spLocks noChangeArrowheads="1"/>
          </p:cNvSpPr>
          <p:nvPr/>
        </p:nvSpPr>
        <p:spPr bwMode="auto">
          <a:xfrm>
            <a:off x="698500" y="1657350"/>
            <a:ext cx="3492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Biståndshandläggaren</a:t>
            </a:r>
            <a:r>
              <a:rPr lang="en-GB" sz="1100" dirty="0"/>
              <a:t> </a:t>
            </a:r>
            <a:r>
              <a:rPr lang="en-GB" sz="1100" dirty="0" err="1"/>
              <a:t>bemöter</a:t>
            </a:r>
            <a:r>
              <a:rPr lang="en-GB" sz="1100" dirty="0"/>
              <a:t> </a:t>
            </a:r>
            <a:r>
              <a:rPr lang="en-GB" sz="1100" dirty="0" err="1"/>
              <a:t>mig</a:t>
            </a:r>
            <a:r>
              <a:rPr lang="en-GB" sz="1100" dirty="0"/>
              <a:t> </a:t>
            </a:r>
            <a:r>
              <a:rPr lang="en-GB" sz="1100" dirty="0" err="1"/>
              <a:t>på</a:t>
            </a:r>
            <a:r>
              <a:rPr lang="en-GB" sz="1100" dirty="0"/>
              <a:t> </a:t>
            </a:r>
            <a:r>
              <a:rPr lang="en-GB" sz="1100" dirty="0" err="1"/>
              <a:t>ett</a:t>
            </a:r>
            <a:r>
              <a:rPr lang="en-GB" sz="1100" dirty="0"/>
              <a:t> bra </a:t>
            </a:r>
            <a:r>
              <a:rPr lang="en-GB" sz="1100" dirty="0" err="1"/>
              <a:t>sätt</a:t>
            </a:r>
            <a:endParaRPr lang="en-GB" sz="1100" dirty="0"/>
          </a:p>
        </p:txBody>
      </p:sp>
      <p:sp>
        <p:nvSpPr>
          <p:cNvPr id="12299" name="Text Box 200"/>
          <p:cNvSpPr txBox="1">
            <a:spLocks noChangeArrowheads="1"/>
          </p:cNvSpPr>
          <p:nvPr/>
        </p:nvSpPr>
        <p:spPr bwMode="auto">
          <a:xfrm>
            <a:off x="36513" y="3321050"/>
            <a:ext cx="4151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får</a:t>
            </a:r>
            <a:r>
              <a:rPr lang="en-GB" sz="1100" dirty="0"/>
              <a:t> den </a:t>
            </a:r>
            <a:r>
              <a:rPr lang="en-GB" sz="1100" dirty="0" err="1"/>
              <a:t>hjälp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</a:t>
            </a:r>
            <a:r>
              <a:rPr lang="en-GB" sz="1100" dirty="0" err="1"/>
              <a:t>biståndshandläggaren</a:t>
            </a:r>
            <a:r>
              <a:rPr lang="en-GB" sz="1100" dirty="0"/>
              <a:t> </a:t>
            </a:r>
            <a:r>
              <a:rPr lang="en-GB" sz="1100" dirty="0" err="1"/>
              <a:t>beslutat</a:t>
            </a:r>
            <a:r>
              <a:rPr lang="en-GB" sz="1100" dirty="0"/>
              <a:t> </a:t>
            </a:r>
            <a:r>
              <a:rPr lang="en-GB" sz="1100" dirty="0" err="1"/>
              <a:t>om</a:t>
            </a:r>
            <a:endParaRPr lang="en-GB" sz="1100" dirty="0"/>
          </a:p>
        </p:txBody>
      </p:sp>
      <p:graphicFrame>
        <p:nvGraphicFramePr>
          <p:cNvPr id="5536" name="FR4TABELL"/>
          <p:cNvGraphicFramePr>
            <a:graphicFrameLocks noGrp="1"/>
          </p:cNvGraphicFramePr>
          <p:nvPr/>
        </p:nvGraphicFramePr>
        <p:xfrm>
          <a:off x="8574088" y="1916832"/>
          <a:ext cx="423862" cy="908392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6TABELL"/>
          <p:cNvGraphicFramePr>
            <a:graphicFrameLocks noGrp="1"/>
          </p:cNvGraphicFramePr>
          <p:nvPr/>
        </p:nvGraphicFramePr>
        <p:xfrm>
          <a:off x="8561388" y="3717032"/>
          <a:ext cx="423862" cy="747961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05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4" name="Line 225"/>
          <p:cNvSpPr>
            <a:spLocks noChangeShapeType="1"/>
          </p:cNvSpPr>
          <p:nvPr/>
        </p:nvSpPr>
        <p:spPr bwMode="auto">
          <a:xfrm>
            <a:off x="4211960" y="4438699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15" name="Line 226"/>
          <p:cNvSpPr>
            <a:spLocks noChangeShapeType="1"/>
          </p:cNvSpPr>
          <p:nvPr/>
        </p:nvSpPr>
        <p:spPr bwMode="auto">
          <a:xfrm>
            <a:off x="8387085" y="4437112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16" name="Text Box 224"/>
          <p:cNvSpPr txBox="1">
            <a:spLocks noChangeArrowheads="1"/>
          </p:cNvSpPr>
          <p:nvPr/>
        </p:nvSpPr>
        <p:spPr bwMode="auto">
          <a:xfrm>
            <a:off x="4014788" y="4543474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12317" name="Text Box 223"/>
          <p:cNvSpPr txBox="1">
            <a:spLocks noChangeArrowheads="1"/>
          </p:cNvSpPr>
          <p:nvPr/>
        </p:nvSpPr>
        <p:spPr bwMode="auto">
          <a:xfrm>
            <a:off x="8140700" y="4499148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100%</a:t>
            </a:r>
          </a:p>
        </p:txBody>
      </p:sp>
      <p:sp>
        <p:nvSpPr>
          <p:cNvPr id="12318" name="Text Box 197"/>
          <p:cNvSpPr txBox="1">
            <a:spLocks noChangeArrowheads="1"/>
          </p:cNvSpPr>
          <p:nvPr/>
        </p:nvSpPr>
        <p:spPr bwMode="auto">
          <a:xfrm>
            <a:off x="698500" y="1250950"/>
            <a:ext cx="3657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b="1"/>
              <a:t>Ange hur du tycker att följande påstående stämmer.</a:t>
            </a:r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4869160"/>
            <a:ext cx="6554729" cy="252413"/>
            <a:chOff x="497" y="3810"/>
            <a:chExt cx="4501" cy="159"/>
          </a:xfrm>
        </p:grpSpPr>
        <p:sp>
          <p:nvSpPr>
            <p:cNvPr id="74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75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76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77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78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79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0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1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2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83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143823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14382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13429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14382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12477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2123728" y="2402555"/>
            <a:ext cx="2047875" cy="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000" dirty="0" err="1" smtClean="0"/>
              <a:t>Privat</a:t>
            </a:r>
            <a:r>
              <a:rPr lang="en-GB" sz="1000" dirty="0" smtClean="0"/>
              <a:t> </a:t>
            </a:r>
            <a:r>
              <a:rPr lang="en-GB" sz="1000" dirty="0" err="1" smtClean="0"/>
              <a:t>regi</a:t>
            </a:r>
            <a:r>
              <a:rPr lang="en-GB" sz="1000" dirty="0" smtClean="0"/>
              <a:t> 2011</a:t>
            </a:r>
            <a:endParaRPr lang="en-GB" sz="1000" dirty="0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2123728" y="1773977"/>
            <a:ext cx="2047875" cy="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000" dirty="0" err="1" smtClean="0"/>
              <a:t>Totalt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staden</a:t>
            </a:r>
            <a:r>
              <a:rPr lang="en-GB" sz="1000" dirty="0" smtClean="0"/>
              <a:t> 2011</a:t>
            </a:r>
            <a:endParaRPr lang="en-GB" sz="1000" dirty="0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2164085" y="3862209"/>
            <a:ext cx="2047875" cy="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000" dirty="0" err="1" smtClean="0"/>
              <a:t>Kommunal</a:t>
            </a:r>
            <a:r>
              <a:rPr lang="en-GB" sz="1000" dirty="0" smtClean="0"/>
              <a:t> </a:t>
            </a:r>
            <a:r>
              <a:rPr lang="en-GB" sz="1000" dirty="0" err="1" smtClean="0"/>
              <a:t>regi</a:t>
            </a:r>
            <a:r>
              <a:rPr lang="en-GB" sz="1000" dirty="0" smtClean="0"/>
              <a:t> 2011</a:t>
            </a:r>
            <a:endParaRPr lang="en-GB" sz="1000" dirty="0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2164085" y="4202755"/>
            <a:ext cx="2047875" cy="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000" dirty="0" err="1" smtClean="0"/>
              <a:t>Privat</a:t>
            </a:r>
            <a:r>
              <a:rPr lang="en-GB" sz="1000" dirty="0" smtClean="0"/>
              <a:t> </a:t>
            </a:r>
            <a:r>
              <a:rPr lang="en-GB" sz="1000" dirty="0" err="1" smtClean="0"/>
              <a:t>regi</a:t>
            </a:r>
            <a:r>
              <a:rPr lang="en-GB" sz="1000" dirty="0" smtClean="0"/>
              <a:t> 2011</a:t>
            </a:r>
            <a:endParaRPr lang="en-GB" sz="1000" dirty="0"/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2143100" y="3574177"/>
            <a:ext cx="2047875" cy="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000" dirty="0" err="1" smtClean="0"/>
              <a:t>Totalt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staden</a:t>
            </a:r>
            <a:r>
              <a:rPr lang="en-GB" sz="1000" dirty="0" smtClean="0"/>
              <a:t> 2011</a:t>
            </a:r>
            <a:endParaRPr lang="en-GB" sz="1000" dirty="0"/>
          </a:p>
        </p:txBody>
      </p:sp>
      <p:sp>
        <p:nvSpPr>
          <p:cNvPr id="53" name="Platshållare för bildnummer 5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44</a:t>
            </a:fld>
            <a:endParaRPr lang="sv-SE" dirty="0"/>
          </a:p>
        </p:txBody>
      </p:sp>
      <p:graphicFrame>
        <p:nvGraphicFramePr>
          <p:cNvPr id="54" name="FR4"/>
          <p:cNvGraphicFramePr>
            <a:graphicFrameLocks noChangeAspect="1"/>
          </p:cNvGraphicFramePr>
          <p:nvPr/>
        </p:nvGraphicFramePr>
        <p:xfrm>
          <a:off x="2411760" y="3573016"/>
          <a:ext cx="597852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5" name="FR4"/>
          <p:cNvGraphicFramePr>
            <a:graphicFrameLocks noChangeAspect="1"/>
          </p:cNvGraphicFramePr>
          <p:nvPr/>
        </p:nvGraphicFramePr>
        <p:xfrm>
          <a:off x="2411760" y="1772816"/>
          <a:ext cx="597852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224"/>
          <p:cNvSpPr txBox="1">
            <a:spLocks noChangeArrowheads="1"/>
          </p:cNvSpPr>
          <p:nvPr/>
        </p:nvSpPr>
        <p:spPr bwMode="auto">
          <a:xfrm>
            <a:off x="3919985" y="4725144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3325" name="Text Box 223"/>
          <p:cNvSpPr txBox="1">
            <a:spLocks noChangeArrowheads="1"/>
          </p:cNvSpPr>
          <p:nvPr/>
        </p:nvSpPr>
        <p:spPr bwMode="auto">
          <a:xfrm>
            <a:off x="8045897" y="4726731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332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endParaRPr lang="en-US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93186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Text Box 40"/>
          <p:cNvSpPr txBox="1">
            <a:spLocks noChangeArrowheads="1"/>
          </p:cNvSpPr>
          <p:nvPr/>
        </p:nvSpPr>
        <p:spPr bwMode="auto">
          <a:xfrm>
            <a:off x="2092077" y="1382579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13336" name="Text Box 197"/>
          <p:cNvSpPr txBox="1">
            <a:spLocks noChangeArrowheads="1"/>
          </p:cNvSpPr>
          <p:nvPr/>
        </p:nvSpPr>
        <p:spPr bwMode="auto">
          <a:xfrm>
            <a:off x="1343025" y="1124744"/>
            <a:ext cx="284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Arbetet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</a:t>
            </a:r>
            <a:r>
              <a:rPr lang="en-GB" sz="1100" dirty="0" err="1"/>
              <a:t>personalen</a:t>
            </a:r>
            <a:r>
              <a:rPr lang="en-GB" sz="1100" dirty="0"/>
              <a:t> </a:t>
            </a:r>
            <a:r>
              <a:rPr lang="en-GB" sz="1100" dirty="0" err="1"/>
              <a:t>gör</a:t>
            </a:r>
            <a:r>
              <a:rPr lang="en-GB" sz="1100" dirty="0"/>
              <a:t> </a:t>
            </a:r>
            <a:r>
              <a:rPr lang="en-GB" sz="1100" dirty="0" err="1"/>
              <a:t>hos</a:t>
            </a:r>
            <a:r>
              <a:rPr lang="en-GB" sz="1100" dirty="0"/>
              <a:t> </a:t>
            </a:r>
            <a:r>
              <a:rPr lang="en-GB" sz="1100" dirty="0" err="1"/>
              <a:t>mig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bra</a:t>
            </a:r>
          </a:p>
        </p:txBody>
      </p:sp>
      <p:sp>
        <p:nvSpPr>
          <p:cNvPr id="13337" name="Text Box 199"/>
          <p:cNvSpPr txBox="1">
            <a:spLocks noChangeArrowheads="1"/>
          </p:cNvSpPr>
          <p:nvPr/>
        </p:nvSpPr>
        <p:spPr bwMode="auto">
          <a:xfrm>
            <a:off x="-34603" y="2374975"/>
            <a:ext cx="4246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kan</a:t>
            </a:r>
            <a:r>
              <a:rPr lang="en-GB" sz="1100" dirty="0"/>
              <a:t> </a:t>
            </a:r>
            <a:r>
              <a:rPr lang="en-GB" sz="1100" dirty="0" err="1"/>
              <a:t>påverka</a:t>
            </a:r>
            <a:r>
              <a:rPr lang="en-GB" sz="1100" dirty="0"/>
              <a:t> </a:t>
            </a: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hjälpen</a:t>
            </a:r>
            <a:r>
              <a:rPr lang="en-GB" sz="1100" dirty="0"/>
              <a:t> </a:t>
            </a:r>
            <a:r>
              <a:rPr lang="en-GB" sz="1100" dirty="0" err="1"/>
              <a:t>ska</a:t>
            </a:r>
            <a:r>
              <a:rPr lang="en-GB" sz="1100" dirty="0"/>
              <a:t> </a:t>
            </a:r>
            <a:r>
              <a:rPr lang="en-GB" sz="1100" dirty="0" err="1"/>
              <a:t>utföras</a:t>
            </a:r>
            <a:endParaRPr lang="en-GB" sz="1100" dirty="0"/>
          </a:p>
        </p:txBody>
      </p:sp>
      <p:sp>
        <p:nvSpPr>
          <p:cNvPr id="13338" name="Text Box 200"/>
          <p:cNvSpPr txBox="1">
            <a:spLocks noChangeArrowheads="1"/>
          </p:cNvSpPr>
          <p:nvPr/>
        </p:nvSpPr>
        <p:spPr bwMode="auto">
          <a:xfrm>
            <a:off x="36513" y="3645024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Personalen bemöter mig på ett bra sätt</a:t>
            </a:r>
            <a:endParaRPr lang="en-GB" sz="1100" dirty="0"/>
          </a:p>
        </p:txBody>
      </p:sp>
      <p:graphicFrame>
        <p:nvGraphicFramePr>
          <p:cNvPr id="5536" name="FR7_1TABELL"/>
          <p:cNvGraphicFramePr>
            <a:graphicFrameLocks noGrp="1"/>
          </p:cNvGraphicFramePr>
          <p:nvPr/>
        </p:nvGraphicFramePr>
        <p:xfrm>
          <a:off x="8574088" y="1393824"/>
          <a:ext cx="423862" cy="88304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95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7" name="FR7_2TABELL"/>
          <p:cNvGraphicFramePr>
            <a:graphicFrameLocks noGrp="1"/>
          </p:cNvGraphicFramePr>
          <p:nvPr/>
        </p:nvGraphicFramePr>
        <p:xfrm>
          <a:off x="8562975" y="2708920"/>
          <a:ext cx="423863" cy="936103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5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7_3TABELL"/>
          <p:cNvGraphicFramePr>
            <a:graphicFrameLocks noGrp="1"/>
          </p:cNvGraphicFramePr>
          <p:nvPr/>
        </p:nvGraphicFramePr>
        <p:xfrm>
          <a:off x="8561388" y="3933056"/>
          <a:ext cx="423862" cy="864096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7" name="RubrikFot"/>
          <p:cNvSpPr txBox="1">
            <a:spLocks noChangeArrowheads="1"/>
          </p:cNvSpPr>
          <p:nvPr/>
        </p:nvSpPr>
        <p:spPr bwMode="auto">
          <a:xfrm>
            <a:off x="458539" y="1678305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481767" y="4949774"/>
            <a:ext cx="6554729" cy="252413"/>
            <a:chOff x="497" y="3810"/>
            <a:chExt cx="4501" cy="159"/>
          </a:xfrm>
        </p:grpSpPr>
        <p:sp>
          <p:nvSpPr>
            <p:cNvPr id="57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8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9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60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1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6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669" y="5224437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837" y="5224437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973" y="5214912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5634" y="522443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2929" y="520538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ubrikFot"/>
          <p:cNvSpPr txBox="1">
            <a:spLocks noChangeArrowheads="1"/>
          </p:cNvSpPr>
          <p:nvPr/>
        </p:nvSpPr>
        <p:spPr bwMode="auto">
          <a:xfrm>
            <a:off x="458539" y="196633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2092077" y="2633926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75" name="RubrikFot"/>
          <p:cNvSpPr txBox="1">
            <a:spLocks noChangeArrowheads="1"/>
          </p:cNvSpPr>
          <p:nvPr/>
        </p:nvSpPr>
        <p:spPr bwMode="auto">
          <a:xfrm>
            <a:off x="458539" y="2929652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sp>
        <p:nvSpPr>
          <p:cNvPr id="76" name="RubrikFot"/>
          <p:cNvSpPr txBox="1">
            <a:spLocks noChangeArrowheads="1"/>
          </p:cNvSpPr>
          <p:nvPr/>
        </p:nvSpPr>
        <p:spPr bwMode="auto">
          <a:xfrm>
            <a:off x="458539" y="3217684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sp>
        <p:nvSpPr>
          <p:cNvPr id="81" name="Text Box 40"/>
          <p:cNvSpPr txBox="1">
            <a:spLocks noChangeArrowheads="1"/>
          </p:cNvSpPr>
          <p:nvPr/>
        </p:nvSpPr>
        <p:spPr bwMode="auto">
          <a:xfrm>
            <a:off x="2101082" y="3858062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82" name="RubrikFot"/>
          <p:cNvSpPr txBox="1">
            <a:spLocks noChangeArrowheads="1"/>
          </p:cNvSpPr>
          <p:nvPr/>
        </p:nvSpPr>
        <p:spPr bwMode="auto">
          <a:xfrm>
            <a:off x="467544" y="4153788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sp>
        <p:nvSpPr>
          <p:cNvPr id="83" name="RubrikFot"/>
          <p:cNvSpPr txBox="1">
            <a:spLocks noChangeArrowheads="1"/>
          </p:cNvSpPr>
          <p:nvPr/>
        </p:nvSpPr>
        <p:spPr bwMode="auto">
          <a:xfrm>
            <a:off x="467544" y="4441820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graphicFrame>
        <p:nvGraphicFramePr>
          <p:cNvPr id="72" name="FR7_1"/>
          <p:cNvGraphicFramePr>
            <a:graphicFrameLocks noChangeAspect="1"/>
          </p:cNvGraphicFramePr>
          <p:nvPr/>
        </p:nvGraphicFramePr>
        <p:xfrm>
          <a:off x="2381250" y="1223963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3" name="FR7_1"/>
          <p:cNvGraphicFramePr>
            <a:graphicFrameLocks noChangeAspect="1"/>
          </p:cNvGraphicFramePr>
          <p:nvPr/>
        </p:nvGraphicFramePr>
        <p:xfrm>
          <a:off x="2339752" y="2520107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4" name="FR7_1"/>
          <p:cNvGraphicFramePr>
            <a:graphicFrameLocks noChangeAspect="1"/>
          </p:cNvGraphicFramePr>
          <p:nvPr/>
        </p:nvGraphicFramePr>
        <p:xfrm>
          <a:off x="2339752" y="3744243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4" name="Platshållare för bildnummer 83"/>
          <p:cNvSpPr>
            <a:spLocks noGrp="1"/>
          </p:cNvSpPr>
          <p:nvPr>
            <p:ph type="sldNum" sz="quarter" idx="11"/>
          </p:nvPr>
        </p:nvSpPr>
        <p:spPr>
          <a:xfrm>
            <a:off x="6116638" y="6669360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45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224"/>
          <p:cNvSpPr txBox="1">
            <a:spLocks noChangeArrowheads="1"/>
          </p:cNvSpPr>
          <p:nvPr/>
        </p:nvSpPr>
        <p:spPr bwMode="auto">
          <a:xfrm>
            <a:off x="3995936" y="4941168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13325" name="Text Box 223"/>
          <p:cNvSpPr txBox="1">
            <a:spLocks noChangeArrowheads="1"/>
          </p:cNvSpPr>
          <p:nvPr/>
        </p:nvSpPr>
        <p:spPr bwMode="auto">
          <a:xfrm>
            <a:off x="8153400" y="4942755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332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endParaRPr lang="en-US" i="1" dirty="0" smtClean="0">
              <a:solidFill>
                <a:schemeClr val="accent2"/>
              </a:solidFill>
            </a:endParaRPr>
          </a:p>
        </p:txBody>
      </p:sp>
      <p:sp>
        <p:nvSpPr>
          <p:cNvPr id="13331" name="Text Box 40"/>
          <p:cNvSpPr txBox="1">
            <a:spLocks noChangeArrowheads="1"/>
          </p:cNvSpPr>
          <p:nvPr/>
        </p:nvSpPr>
        <p:spPr bwMode="auto">
          <a:xfrm>
            <a:off x="2164085" y="2822739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13367" name="RubrikFot"/>
          <p:cNvSpPr txBox="1">
            <a:spLocks noChangeArrowheads="1"/>
          </p:cNvSpPr>
          <p:nvPr/>
        </p:nvSpPr>
        <p:spPr bwMode="auto">
          <a:xfrm>
            <a:off x="530547" y="3118465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5212877"/>
            <a:ext cx="6554729" cy="252413"/>
            <a:chOff x="497" y="3810"/>
            <a:chExt cx="4501" cy="159"/>
          </a:xfrm>
        </p:grpSpPr>
        <p:sp>
          <p:nvSpPr>
            <p:cNvPr id="57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8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9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60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1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6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48754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48754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47801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48754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46849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ubrikFot"/>
          <p:cNvSpPr txBox="1">
            <a:spLocks noChangeArrowheads="1"/>
          </p:cNvSpPr>
          <p:nvPr/>
        </p:nvSpPr>
        <p:spPr bwMode="auto">
          <a:xfrm>
            <a:off x="530547" y="340649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2101082" y="4118883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75" name="RubrikFot"/>
          <p:cNvSpPr txBox="1">
            <a:spLocks noChangeArrowheads="1"/>
          </p:cNvSpPr>
          <p:nvPr/>
        </p:nvSpPr>
        <p:spPr bwMode="auto">
          <a:xfrm>
            <a:off x="467544" y="4414609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sp>
        <p:nvSpPr>
          <p:cNvPr id="76" name="RubrikFot"/>
          <p:cNvSpPr txBox="1">
            <a:spLocks noChangeArrowheads="1"/>
          </p:cNvSpPr>
          <p:nvPr/>
        </p:nvSpPr>
        <p:spPr bwMode="auto">
          <a:xfrm>
            <a:off x="467544" y="4702641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sp>
        <p:nvSpPr>
          <p:cNvPr id="48" name="Text Box 199"/>
          <p:cNvSpPr txBox="1">
            <a:spLocks noChangeArrowheads="1"/>
          </p:cNvSpPr>
          <p:nvPr/>
        </p:nvSpPr>
        <p:spPr bwMode="auto">
          <a:xfrm>
            <a:off x="-57150" y="3659436"/>
            <a:ext cx="4246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100" dirty="0" smtClean="0"/>
              <a:t>Personalens kunskaper och färdigheter är bra</a:t>
            </a:r>
            <a:endParaRPr lang="en-GB" sz="1100" dirty="0"/>
          </a:p>
        </p:txBody>
      </p:sp>
      <p:graphicFrame>
        <p:nvGraphicFramePr>
          <p:cNvPr id="49" name="FR7_2TABELL"/>
          <p:cNvGraphicFramePr>
            <a:graphicFrameLocks noGrp="1"/>
          </p:cNvGraphicFramePr>
          <p:nvPr/>
        </p:nvGraphicFramePr>
        <p:xfrm>
          <a:off x="8562975" y="4131078"/>
          <a:ext cx="423863" cy="882099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294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8428038" y="105273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Text Box 197"/>
          <p:cNvSpPr txBox="1">
            <a:spLocks noChangeArrowheads="1"/>
          </p:cNvSpPr>
          <p:nvPr/>
        </p:nvSpPr>
        <p:spPr bwMode="auto">
          <a:xfrm>
            <a:off x="1343025" y="2526010"/>
            <a:ext cx="284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dirty="0" err="1" smtClean="0"/>
              <a:t>Personalen</a:t>
            </a:r>
            <a:r>
              <a:rPr lang="en-GB" sz="1100" dirty="0" smtClean="0"/>
              <a:t> </a:t>
            </a:r>
            <a:r>
              <a:rPr lang="en-GB" sz="1100" dirty="0" err="1" smtClean="0"/>
              <a:t>visar</a:t>
            </a:r>
            <a:r>
              <a:rPr lang="en-GB" sz="1100" dirty="0" smtClean="0"/>
              <a:t> </a:t>
            </a:r>
            <a:r>
              <a:rPr lang="en-GB" sz="1100" dirty="0" err="1" smtClean="0"/>
              <a:t>mig</a:t>
            </a:r>
            <a:r>
              <a:rPr lang="en-GB" sz="1100" dirty="0" smtClean="0"/>
              <a:t> </a:t>
            </a:r>
            <a:r>
              <a:rPr lang="en-GB" sz="1100" dirty="0" err="1" smtClean="0"/>
              <a:t>respekt</a:t>
            </a:r>
            <a:endParaRPr lang="en-GB" sz="1100" dirty="0"/>
          </a:p>
        </p:txBody>
      </p:sp>
      <p:graphicFrame>
        <p:nvGraphicFramePr>
          <p:cNvPr id="54" name="FR7_1TABELL"/>
          <p:cNvGraphicFramePr>
            <a:graphicFrameLocks noGrp="1"/>
          </p:cNvGraphicFramePr>
          <p:nvPr/>
        </p:nvGraphicFramePr>
        <p:xfrm>
          <a:off x="8574088" y="2833985"/>
          <a:ext cx="423862" cy="88304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95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FR7_1"/>
          <p:cNvGraphicFramePr>
            <a:graphicFrameLocks noChangeAspect="1"/>
          </p:cNvGraphicFramePr>
          <p:nvPr/>
        </p:nvGraphicFramePr>
        <p:xfrm>
          <a:off x="2339752" y="3960267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3" name="FR7_1"/>
          <p:cNvGraphicFramePr>
            <a:graphicFrameLocks noChangeAspect="1"/>
          </p:cNvGraphicFramePr>
          <p:nvPr/>
        </p:nvGraphicFramePr>
        <p:xfrm>
          <a:off x="2381250" y="2664123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4" name="Platshållare för bildnumm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46</a:t>
            </a:fld>
            <a:endParaRPr lang="sv-SE"/>
          </a:p>
        </p:txBody>
      </p:sp>
      <p:sp>
        <p:nvSpPr>
          <p:cNvPr id="79" name="Line 225"/>
          <p:cNvSpPr>
            <a:spLocks noChangeShapeType="1"/>
          </p:cNvSpPr>
          <p:nvPr/>
        </p:nvSpPr>
        <p:spPr bwMode="auto">
          <a:xfrm>
            <a:off x="4139952" y="2448099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4" name="Line 226"/>
          <p:cNvSpPr>
            <a:spLocks noChangeShapeType="1"/>
          </p:cNvSpPr>
          <p:nvPr/>
        </p:nvSpPr>
        <p:spPr bwMode="auto">
          <a:xfrm>
            <a:off x="8388424" y="2407519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5" name="Text Box 201"/>
          <p:cNvSpPr txBox="1">
            <a:spLocks noChangeArrowheads="1"/>
          </p:cNvSpPr>
          <p:nvPr/>
        </p:nvSpPr>
        <p:spPr bwMode="auto">
          <a:xfrm>
            <a:off x="34925" y="1323182"/>
            <a:ext cx="4151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 dirty="0"/>
              <a:t>Jag är nöjd med hemtjänstens förmåga att skapa trygghet för mig</a:t>
            </a:r>
            <a:endParaRPr lang="en-GB" sz="1100" dirty="0"/>
          </a:p>
        </p:txBody>
      </p:sp>
      <p:graphicFrame>
        <p:nvGraphicFramePr>
          <p:cNvPr id="86" name="FR7_4TABELL"/>
          <p:cNvGraphicFramePr>
            <a:graphicFrameLocks noGrp="1"/>
          </p:cNvGraphicFramePr>
          <p:nvPr/>
        </p:nvGraphicFramePr>
        <p:xfrm>
          <a:off x="8559800" y="1602852"/>
          <a:ext cx="423863" cy="989262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329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" name="Text Box 40"/>
          <p:cNvSpPr txBox="1">
            <a:spLocks noChangeArrowheads="1"/>
          </p:cNvSpPr>
          <p:nvPr/>
        </p:nvSpPr>
        <p:spPr bwMode="auto">
          <a:xfrm>
            <a:off x="2092077" y="1755230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89" name="RubrikFot"/>
          <p:cNvSpPr txBox="1">
            <a:spLocks noChangeArrowheads="1"/>
          </p:cNvSpPr>
          <p:nvPr/>
        </p:nvSpPr>
        <p:spPr bwMode="auto">
          <a:xfrm>
            <a:off x="458539" y="2050956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sp>
        <p:nvSpPr>
          <p:cNvPr id="90" name="RubrikFot"/>
          <p:cNvSpPr txBox="1">
            <a:spLocks noChangeArrowheads="1"/>
          </p:cNvSpPr>
          <p:nvPr/>
        </p:nvSpPr>
        <p:spPr bwMode="auto">
          <a:xfrm>
            <a:off x="458539" y="2239769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graphicFrame>
        <p:nvGraphicFramePr>
          <p:cNvPr id="91" name="FR7_1"/>
          <p:cNvGraphicFramePr>
            <a:graphicFrameLocks noChangeAspect="1"/>
          </p:cNvGraphicFramePr>
          <p:nvPr/>
        </p:nvGraphicFramePr>
        <p:xfrm>
          <a:off x="2339752" y="1439987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25"/>
          <p:cNvSpPr>
            <a:spLocks noChangeShapeType="1"/>
          </p:cNvSpPr>
          <p:nvPr/>
        </p:nvSpPr>
        <p:spPr bwMode="auto">
          <a:xfrm>
            <a:off x="4083497" y="5041974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2" name="Line 226"/>
          <p:cNvSpPr>
            <a:spLocks noChangeShapeType="1"/>
          </p:cNvSpPr>
          <p:nvPr/>
        </p:nvSpPr>
        <p:spPr bwMode="auto">
          <a:xfrm>
            <a:off x="8258622" y="5040387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4" name="Text Box 224"/>
          <p:cNvSpPr txBox="1">
            <a:spLocks noChangeArrowheads="1"/>
          </p:cNvSpPr>
          <p:nvPr/>
        </p:nvSpPr>
        <p:spPr bwMode="auto">
          <a:xfrm>
            <a:off x="3919985" y="5107062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13325" name="Text Box 223"/>
          <p:cNvSpPr txBox="1">
            <a:spLocks noChangeArrowheads="1"/>
          </p:cNvSpPr>
          <p:nvPr/>
        </p:nvSpPr>
        <p:spPr bwMode="auto">
          <a:xfrm>
            <a:off x="8045897" y="5108649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332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endParaRPr lang="en-US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1103090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8" name="Text Box 200"/>
          <p:cNvSpPr txBox="1">
            <a:spLocks noChangeArrowheads="1"/>
          </p:cNvSpPr>
          <p:nvPr/>
        </p:nvSpPr>
        <p:spPr bwMode="auto">
          <a:xfrm>
            <a:off x="36513" y="1151955"/>
            <a:ext cx="4151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100" dirty="0" smtClean="0"/>
              <a:t>Jag är nöjd med mina möjligheter att lätt nå personalen om jag skulle behöva det</a:t>
            </a:r>
            <a:endParaRPr lang="en-GB" sz="1100" dirty="0"/>
          </a:p>
        </p:txBody>
      </p:sp>
      <p:graphicFrame>
        <p:nvGraphicFramePr>
          <p:cNvPr id="5539" name="FR7_3TABELL"/>
          <p:cNvGraphicFramePr>
            <a:graphicFrameLocks noGrp="1"/>
          </p:cNvGraphicFramePr>
          <p:nvPr/>
        </p:nvGraphicFramePr>
        <p:xfrm>
          <a:off x="8561388" y="1584003"/>
          <a:ext cx="423862" cy="864096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40" name="FR7_4TABELL"/>
          <p:cNvGraphicFramePr>
            <a:graphicFrameLocks noGrp="1"/>
          </p:cNvGraphicFramePr>
          <p:nvPr/>
        </p:nvGraphicFramePr>
        <p:xfrm>
          <a:off x="8559800" y="4005064"/>
          <a:ext cx="423863" cy="917253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30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481767" y="5378771"/>
            <a:ext cx="6554729" cy="252413"/>
            <a:chOff x="497" y="3810"/>
            <a:chExt cx="4501" cy="159"/>
          </a:xfrm>
        </p:grpSpPr>
        <p:sp>
          <p:nvSpPr>
            <p:cNvPr id="57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8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9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60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1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6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669" y="5653434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837" y="5653434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973" y="5643909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5634" y="5653434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2929" y="5634384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 Box 40"/>
          <p:cNvSpPr txBox="1">
            <a:spLocks noChangeArrowheads="1"/>
          </p:cNvSpPr>
          <p:nvPr/>
        </p:nvSpPr>
        <p:spPr bwMode="auto">
          <a:xfrm>
            <a:off x="2101082" y="1553806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82" name="RubrikFot"/>
          <p:cNvSpPr txBox="1">
            <a:spLocks noChangeArrowheads="1"/>
          </p:cNvSpPr>
          <p:nvPr/>
        </p:nvSpPr>
        <p:spPr bwMode="auto">
          <a:xfrm>
            <a:off x="467544" y="1849532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sp>
        <p:nvSpPr>
          <p:cNvPr id="83" name="RubrikFot"/>
          <p:cNvSpPr txBox="1">
            <a:spLocks noChangeArrowheads="1"/>
          </p:cNvSpPr>
          <p:nvPr/>
        </p:nvSpPr>
        <p:spPr bwMode="auto">
          <a:xfrm>
            <a:off x="467544" y="2137564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sp>
        <p:nvSpPr>
          <p:cNvPr id="49" name="Text Box 200"/>
          <p:cNvSpPr txBox="1">
            <a:spLocks noChangeArrowheads="1"/>
          </p:cNvSpPr>
          <p:nvPr/>
        </p:nvSpPr>
        <p:spPr bwMode="auto">
          <a:xfrm>
            <a:off x="35496" y="2520107"/>
            <a:ext cx="41513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100" dirty="0" smtClean="0"/>
              <a:t>Personalens förmåga att passa tider är bra</a:t>
            </a:r>
            <a:endParaRPr lang="en-GB" sz="1100" dirty="0"/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2092077" y="2736131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52" name="RubrikFot"/>
          <p:cNvSpPr txBox="1">
            <a:spLocks noChangeArrowheads="1"/>
          </p:cNvSpPr>
          <p:nvPr/>
        </p:nvSpPr>
        <p:spPr bwMode="auto">
          <a:xfrm>
            <a:off x="458539" y="303185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sp>
        <p:nvSpPr>
          <p:cNvPr id="53" name="RubrikFot"/>
          <p:cNvSpPr txBox="1">
            <a:spLocks noChangeArrowheads="1"/>
          </p:cNvSpPr>
          <p:nvPr/>
        </p:nvSpPr>
        <p:spPr bwMode="auto">
          <a:xfrm>
            <a:off x="458539" y="3319889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2092077" y="4176291"/>
            <a:ext cx="2047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000" dirty="0" err="1"/>
              <a:t>Totalt</a:t>
            </a:r>
            <a:r>
              <a:rPr lang="en-GB" sz="1000" dirty="0"/>
              <a:t> 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 smtClean="0"/>
              <a:t>staden</a:t>
            </a:r>
            <a:endParaRPr lang="en-GB" sz="1000" dirty="0"/>
          </a:p>
        </p:txBody>
      </p:sp>
      <p:sp>
        <p:nvSpPr>
          <p:cNvPr id="55" name="RubrikFot"/>
          <p:cNvSpPr txBox="1">
            <a:spLocks noChangeArrowheads="1"/>
          </p:cNvSpPr>
          <p:nvPr/>
        </p:nvSpPr>
        <p:spPr bwMode="auto">
          <a:xfrm>
            <a:off x="458539" y="4472017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Kommunal regi</a:t>
            </a:r>
            <a:endParaRPr lang="sv-SE" sz="1000" dirty="0"/>
          </a:p>
        </p:txBody>
      </p:sp>
      <p:sp>
        <p:nvSpPr>
          <p:cNvPr id="72" name="RubrikFot"/>
          <p:cNvSpPr txBox="1">
            <a:spLocks noChangeArrowheads="1"/>
          </p:cNvSpPr>
          <p:nvPr/>
        </p:nvSpPr>
        <p:spPr bwMode="auto">
          <a:xfrm>
            <a:off x="458539" y="4760049"/>
            <a:ext cx="3681413" cy="238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000" dirty="0" smtClean="0"/>
              <a:t>Privat regi</a:t>
            </a:r>
            <a:endParaRPr lang="sv-SE" sz="1000" dirty="0"/>
          </a:p>
        </p:txBody>
      </p:sp>
      <p:graphicFrame>
        <p:nvGraphicFramePr>
          <p:cNvPr id="85" name="FR7_4TABELL"/>
          <p:cNvGraphicFramePr>
            <a:graphicFrameLocks noGrp="1"/>
          </p:cNvGraphicFramePr>
          <p:nvPr/>
        </p:nvGraphicFramePr>
        <p:xfrm>
          <a:off x="8532440" y="2736131"/>
          <a:ext cx="423863" cy="917253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30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" name="Text Box 201"/>
          <p:cNvSpPr txBox="1">
            <a:spLocks noChangeArrowheads="1"/>
          </p:cNvSpPr>
          <p:nvPr/>
        </p:nvSpPr>
        <p:spPr bwMode="auto">
          <a:xfrm>
            <a:off x="0" y="3746079"/>
            <a:ext cx="4151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100" dirty="0" smtClean="0"/>
              <a:t>Jag är nöjd med hur personalen informerar om tillfälliga förändringar av hjälpen</a:t>
            </a:r>
            <a:endParaRPr lang="en-GB" sz="1100" dirty="0"/>
          </a:p>
        </p:txBody>
      </p:sp>
      <p:graphicFrame>
        <p:nvGraphicFramePr>
          <p:cNvPr id="87" name="FR7_1"/>
          <p:cNvGraphicFramePr>
            <a:graphicFrameLocks noChangeAspect="1"/>
          </p:cNvGraphicFramePr>
          <p:nvPr/>
        </p:nvGraphicFramePr>
        <p:xfrm>
          <a:off x="2339752" y="1395190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9" name="FR7_1"/>
          <p:cNvGraphicFramePr>
            <a:graphicFrameLocks noChangeAspect="1"/>
          </p:cNvGraphicFramePr>
          <p:nvPr/>
        </p:nvGraphicFramePr>
        <p:xfrm>
          <a:off x="2339752" y="2592115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0" name="FR7_1"/>
          <p:cNvGraphicFramePr>
            <a:graphicFrameLocks noChangeAspect="1"/>
          </p:cNvGraphicFramePr>
          <p:nvPr/>
        </p:nvGraphicFramePr>
        <p:xfrm>
          <a:off x="2304827" y="3861048"/>
          <a:ext cx="5978525" cy="47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1" name="Platshållare för bildnummer 9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47</a:t>
            </a:fld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FR8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5364" name="Text Box 133"/>
          <p:cNvSpPr txBox="1">
            <a:spLocks noChangeArrowheads="1"/>
          </p:cNvSpPr>
          <p:nvPr/>
        </p:nvSpPr>
        <p:spPr bwMode="auto">
          <a:xfrm>
            <a:off x="23495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15366" name="textruta 47"/>
          <p:cNvSpPr txBox="1">
            <a:spLocks noChangeArrowheads="1"/>
          </p:cNvSpPr>
          <p:nvPr/>
        </p:nvSpPr>
        <p:spPr bwMode="auto">
          <a:xfrm>
            <a:off x="971600" y="1340768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5367" name="Text Box 133"/>
          <p:cNvSpPr txBox="1">
            <a:spLocks noChangeArrowheads="1"/>
          </p:cNvSpPr>
          <p:nvPr/>
        </p:nvSpPr>
        <p:spPr bwMode="auto">
          <a:xfrm>
            <a:off x="47244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5368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7734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/>
              <a:t>Fr. 8 Har du biståndsbeslut om promenader eller utevistelse?</a:t>
            </a:r>
            <a:endParaRPr lang="en-GB" sz="1100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Kommunal regi 2011</a:t>
            </a:r>
            <a:endParaRPr lang="en-GB" sz="1100" dirty="0"/>
          </a:p>
        </p:txBody>
      </p:sp>
      <p:sp>
        <p:nvSpPr>
          <p:cNvPr id="17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ruta 63"/>
          <p:cNvSpPr txBox="1">
            <a:spLocks noChangeArrowheads="1"/>
          </p:cNvSpPr>
          <p:nvPr/>
        </p:nvSpPr>
        <p:spPr bwMode="auto">
          <a:xfrm>
            <a:off x="75963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Privat regi 2011</a:t>
            </a:r>
            <a:endParaRPr lang="en-GB" sz="1100" dirty="0"/>
          </a:p>
        </p:txBody>
      </p:sp>
      <p:sp>
        <p:nvSpPr>
          <p:cNvPr id="19" name="Rectangle 160"/>
          <p:cNvSpPr>
            <a:spLocks noChangeArrowheads="1"/>
          </p:cNvSpPr>
          <p:nvPr/>
        </p:nvSpPr>
        <p:spPr bwMode="auto">
          <a:xfrm>
            <a:off x="7596336" y="313087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ruta 63"/>
          <p:cNvSpPr txBox="1">
            <a:spLocks noChangeArrowheads="1"/>
          </p:cNvSpPr>
          <p:nvPr/>
        </p:nvSpPr>
        <p:spPr bwMode="auto">
          <a:xfrm>
            <a:off x="7736036" y="30689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 2011</a:t>
            </a:r>
            <a:endParaRPr lang="en-GB" sz="1100" dirty="0"/>
          </a:p>
        </p:txBody>
      </p:sp>
      <p:sp>
        <p:nvSpPr>
          <p:cNvPr id="22" name="Platshållare för bildnummer 20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48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R10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6388" name="Text Box 133"/>
          <p:cNvSpPr txBox="1">
            <a:spLocks noChangeArrowheads="1"/>
          </p:cNvSpPr>
          <p:nvPr/>
        </p:nvSpPr>
        <p:spPr bwMode="auto">
          <a:xfrm>
            <a:off x="1498600" y="5378450"/>
            <a:ext cx="1574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Ja, hjälp med matlagning</a:t>
            </a:r>
          </a:p>
        </p:txBody>
      </p:sp>
      <p:sp>
        <p:nvSpPr>
          <p:cNvPr id="16390" name="textruta 47"/>
          <p:cNvSpPr txBox="1">
            <a:spLocks noChangeArrowheads="1"/>
          </p:cNvSpPr>
          <p:nvPr/>
        </p:nvSpPr>
        <p:spPr bwMode="auto">
          <a:xfrm>
            <a:off x="1043608" y="126876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6391" name="Text Box 133"/>
          <p:cNvSpPr txBox="1">
            <a:spLocks noChangeArrowheads="1"/>
          </p:cNvSpPr>
          <p:nvPr/>
        </p:nvSpPr>
        <p:spPr bwMode="auto">
          <a:xfrm>
            <a:off x="3492500" y="5346700"/>
            <a:ext cx="1778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Ja, hemlevererade matportioner</a:t>
            </a:r>
          </a:p>
        </p:txBody>
      </p:sp>
      <p:sp>
        <p:nvSpPr>
          <p:cNvPr id="16392" name="Text Box 133"/>
          <p:cNvSpPr txBox="1">
            <a:spLocks noChangeArrowheads="1"/>
          </p:cNvSpPr>
          <p:nvPr/>
        </p:nvSpPr>
        <p:spPr bwMode="auto">
          <a:xfrm>
            <a:off x="5486400" y="5378450"/>
            <a:ext cx="2019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Nej, har inte hjälp med maten från hemtjänsten</a:t>
            </a:r>
          </a:p>
        </p:txBody>
      </p:sp>
      <p:sp>
        <p:nvSpPr>
          <p:cNvPr id="16393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10 Har du via hemtjänsten hjälp med matlagning eller hemlevererade matportioner?</a:t>
            </a:r>
            <a:endParaRPr lang="en-GB" sz="1100" dirty="0"/>
          </a:p>
        </p:txBody>
      </p:sp>
      <p:sp>
        <p:nvSpPr>
          <p:cNvPr id="14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Kommunal regi 2011</a:t>
            </a:r>
            <a:endParaRPr lang="en-GB" sz="1100" dirty="0"/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5963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Privat regi 2011</a:t>
            </a:r>
            <a:endParaRPr lang="en-GB" sz="1100" dirty="0"/>
          </a:p>
        </p:txBody>
      </p:sp>
      <p:sp>
        <p:nvSpPr>
          <p:cNvPr id="20" name="Rectangle 160"/>
          <p:cNvSpPr>
            <a:spLocks noChangeArrowheads="1"/>
          </p:cNvSpPr>
          <p:nvPr/>
        </p:nvSpPr>
        <p:spPr bwMode="auto">
          <a:xfrm>
            <a:off x="7596336" y="313087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ruta 63"/>
          <p:cNvSpPr txBox="1">
            <a:spLocks noChangeArrowheads="1"/>
          </p:cNvSpPr>
          <p:nvPr/>
        </p:nvSpPr>
        <p:spPr bwMode="auto">
          <a:xfrm>
            <a:off x="7736036" y="30689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 2011</a:t>
            </a:r>
            <a:endParaRPr lang="en-GB" sz="1100" dirty="0"/>
          </a:p>
        </p:txBody>
      </p:sp>
      <p:sp>
        <p:nvSpPr>
          <p:cNvPr id="23" name="Platshållare för bildnummer 2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49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320"/>
            <a:ext cx="7772400" cy="533400"/>
          </a:xfrm>
        </p:spPr>
        <p:txBody>
          <a:bodyPr/>
          <a:lstStyle/>
          <a:p>
            <a:r>
              <a:rPr lang="sv-SE" dirty="0" smtClean="0"/>
              <a:t>Bakgrundsfrågor</a:t>
            </a:r>
          </a:p>
        </p:txBody>
      </p:sp>
      <p:sp>
        <p:nvSpPr>
          <p:cNvPr id="10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3CCCEC06-06F8-44FF-A2BB-299424E82BF4}" type="slidenum">
              <a:rPr lang="sv-SE"/>
              <a:pPr/>
              <a:t>5</a:t>
            </a:fld>
            <a:endParaRPr lang="sv-SE"/>
          </a:p>
        </p:txBody>
      </p:sp>
      <p:graphicFrame>
        <p:nvGraphicFramePr>
          <p:cNvPr id="11" name="Diagram 10"/>
          <p:cNvGraphicFramePr/>
          <p:nvPr/>
        </p:nvGraphicFramePr>
        <p:xfrm>
          <a:off x="5568286" y="632678"/>
          <a:ext cx="3316406" cy="236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04716" y="874379"/>
          <a:ext cx="2532511" cy="22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606722" y="3092295"/>
          <a:ext cx="3352162" cy="309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3032079" y="903949"/>
          <a:ext cx="2532511" cy="22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93343" y="4001991"/>
          <a:ext cx="2713630" cy="213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6444208" y="3140968"/>
          <a:ext cx="2532511" cy="29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i="1" smtClean="0">
              <a:solidFill>
                <a:schemeClr val="accent2"/>
              </a:solidFill>
            </a:endParaRP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141277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8" name="Text Box 197"/>
          <p:cNvSpPr txBox="1">
            <a:spLocks noChangeArrowheads="1"/>
          </p:cNvSpPr>
          <p:nvPr/>
        </p:nvSpPr>
        <p:spPr bwMode="auto">
          <a:xfrm>
            <a:off x="698500" y="1628800"/>
            <a:ext cx="3492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är</a:t>
            </a:r>
            <a:r>
              <a:rPr lang="en-GB" sz="1100" dirty="0"/>
              <a:t> </a:t>
            </a:r>
            <a:r>
              <a:rPr lang="en-GB" sz="1100" dirty="0" err="1"/>
              <a:t>nöjd</a:t>
            </a:r>
            <a:r>
              <a:rPr lang="en-GB" sz="1100" dirty="0"/>
              <a:t> med </a:t>
            </a:r>
            <a:r>
              <a:rPr lang="en-GB" sz="1100" dirty="0" err="1"/>
              <a:t>promenaderna</a:t>
            </a:r>
            <a:r>
              <a:rPr lang="en-GB" sz="1100" dirty="0"/>
              <a:t>/</a:t>
            </a:r>
            <a:r>
              <a:rPr lang="en-GB" sz="1100" dirty="0" err="1"/>
              <a:t>utevistelserna</a:t>
            </a:r>
            <a:endParaRPr lang="en-GB" sz="1100" dirty="0"/>
          </a:p>
        </p:txBody>
      </p:sp>
      <p:sp>
        <p:nvSpPr>
          <p:cNvPr id="17419" name="Text Box 200"/>
          <p:cNvSpPr txBox="1">
            <a:spLocks noChangeArrowheads="1"/>
          </p:cNvSpPr>
          <p:nvPr/>
        </p:nvSpPr>
        <p:spPr bwMode="auto">
          <a:xfrm>
            <a:off x="36513" y="3321050"/>
            <a:ext cx="4151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Maten</a:t>
            </a:r>
            <a:r>
              <a:rPr lang="en-GB" sz="1100" dirty="0"/>
              <a:t> </a:t>
            </a:r>
            <a:r>
              <a:rPr lang="en-GB" sz="1100" dirty="0" err="1"/>
              <a:t>smakar</a:t>
            </a:r>
            <a:r>
              <a:rPr lang="en-GB" sz="1100" dirty="0"/>
              <a:t> bra</a:t>
            </a:r>
          </a:p>
        </p:txBody>
      </p:sp>
      <p:graphicFrame>
        <p:nvGraphicFramePr>
          <p:cNvPr id="5536" name="FR9TABELL"/>
          <p:cNvGraphicFramePr>
            <a:graphicFrameLocks noGrp="1"/>
          </p:cNvGraphicFramePr>
          <p:nvPr/>
        </p:nvGraphicFramePr>
        <p:xfrm>
          <a:off x="8574088" y="1990726"/>
          <a:ext cx="423862" cy="900378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86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9" name="FR11TABELL"/>
          <p:cNvGraphicFramePr>
            <a:graphicFrameLocks noGrp="1"/>
          </p:cNvGraphicFramePr>
          <p:nvPr/>
        </p:nvGraphicFramePr>
        <p:xfrm>
          <a:off x="8561388" y="3656012"/>
          <a:ext cx="423862" cy="925115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12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4" name="Line 225"/>
          <p:cNvSpPr>
            <a:spLocks noChangeShapeType="1"/>
          </p:cNvSpPr>
          <p:nvPr/>
        </p:nvSpPr>
        <p:spPr bwMode="auto">
          <a:xfrm>
            <a:off x="4355976" y="4548361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35" name="Line 226"/>
          <p:cNvSpPr>
            <a:spLocks noChangeShapeType="1"/>
          </p:cNvSpPr>
          <p:nvPr/>
        </p:nvSpPr>
        <p:spPr bwMode="auto">
          <a:xfrm>
            <a:off x="8532440" y="4548361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36" name="Text Box 224"/>
          <p:cNvSpPr txBox="1">
            <a:spLocks noChangeArrowheads="1"/>
          </p:cNvSpPr>
          <p:nvPr/>
        </p:nvSpPr>
        <p:spPr bwMode="auto">
          <a:xfrm>
            <a:off x="4173091" y="4607223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17437" name="Text Box 223"/>
          <p:cNvSpPr txBox="1">
            <a:spLocks noChangeArrowheads="1"/>
          </p:cNvSpPr>
          <p:nvPr/>
        </p:nvSpPr>
        <p:spPr bwMode="auto">
          <a:xfrm>
            <a:off x="8140700" y="460881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17438" name="Text Box 197"/>
          <p:cNvSpPr txBox="1">
            <a:spLocks noChangeArrowheads="1"/>
          </p:cNvSpPr>
          <p:nvPr/>
        </p:nvSpPr>
        <p:spPr bwMode="auto">
          <a:xfrm>
            <a:off x="698500" y="1250950"/>
            <a:ext cx="3657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b="1"/>
              <a:t>Ange hur du tycker att följande påstående stämmer.</a:t>
            </a:r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4797152"/>
            <a:ext cx="6554729" cy="252413"/>
            <a:chOff x="497" y="3810"/>
            <a:chExt cx="4501" cy="159"/>
          </a:xfrm>
        </p:grpSpPr>
        <p:sp>
          <p:nvSpPr>
            <p:cNvPr id="40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41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42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43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44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5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6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7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8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49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071815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07181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06229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07181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05276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2164085" y="2060848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2143100" y="2401394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2143100" y="1772816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2144713" y="3790201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2123728" y="4130747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2123728" y="3502169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graphicFrame>
        <p:nvGraphicFramePr>
          <p:cNvPr id="77" name="FR4"/>
          <p:cNvGraphicFramePr>
            <a:graphicFrameLocks noChangeAspect="1"/>
          </p:cNvGraphicFramePr>
          <p:nvPr/>
        </p:nvGraphicFramePr>
        <p:xfrm>
          <a:off x="2555776" y="3429000"/>
          <a:ext cx="597852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8" name="FR4"/>
          <p:cNvGraphicFramePr>
            <a:graphicFrameLocks noChangeAspect="1"/>
          </p:cNvGraphicFramePr>
          <p:nvPr/>
        </p:nvGraphicFramePr>
        <p:xfrm>
          <a:off x="2555776" y="1772816"/>
          <a:ext cx="597852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9" name="Platshållare för bildnummer 72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50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Hemtjänsten</a:t>
            </a:r>
            <a:endParaRPr lang="en-US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389938" y="941388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111125" y="980728"/>
            <a:ext cx="32162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Om du </a:t>
            </a:r>
            <a:r>
              <a:rPr lang="en-GB" sz="1100" dirty="0" err="1"/>
              <a:t>gör</a:t>
            </a:r>
            <a:r>
              <a:rPr lang="en-GB" sz="1100" dirty="0"/>
              <a:t> en </a:t>
            </a:r>
            <a:r>
              <a:rPr lang="en-GB" sz="1100" dirty="0" err="1"/>
              <a:t>sammantagen</a:t>
            </a:r>
            <a:r>
              <a:rPr lang="en-GB" sz="1100" dirty="0"/>
              <a:t> </a:t>
            </a:r>
            <a:r>
              <a:rPr lang="en-GB" sz="1100" dirty="0" err="1"/>
              <a:t>bedömning</a:t>
            </a:r>
            <a:r>
              <a:rPr lang="en-GB" sz="1100" dirty="0"/>
              <a:t> </a:t>
            </a:r>
            <a:r>
              <a:rPr lang="en-GB" sz="1100" dirty="0" err="1"/>
              <a:t>av</a:t>
            </a:r>
            <a:r>
              <a:rPr lang="en-GB" sz="1100" dirty="0"/>
              <a:t> </a:t>
            </a:r>
            <a:r>
              <a:rPr lang="en-GB" sz="1100" dirty="0" err="1"/>
              <a:t>kvaliteten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den </a:t>
            </a:r>
            <a:r>
              <a:rPr lang="en-GB" sz="1100" dirty="0" err="1"/>
              <a:t>hemtjänst</a:t>
            </a:r>
            <a:r>
              <a:rPr lang="en-GB" sz="1100" dirty="0"/>
              <a:t> du </a:t>
            </a:r>
            <a:r>
              <a:rPr lang="en-GB" sz="1100" dirty="0" err="1"/>
              <a:t>får</a:t>
            </a:r>
            <a:r>
              <a:rPr lang="en-GB" sz="1100" dirty="0"/>
              <a:t>, </a:t>
            </a: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nöjd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du?</a:t>
            </a:r>
          </a:p>
        </p:txBody>
      </p:sp>
      <p:sp>
        <p:nvSpPr>
          <p:cNvPr id="18443" name="Text Box 133"/>
          <p:cNvSpPr txBox="1">
            <a:spLocks noChangeArrowheads="1"/>
          </p:cNvSpPr>
          <p:nvPr/>
        </p:nvSpPr>
        <p:spPr bwMode="auto">
          <a:xfrm>
            <a:off x="150813" y="2723406"/>
            <a:ext cx="42179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väl</a:t>
            </a:r>
            <a:r>
              <a:rPr lang="en-GB" sz="1100" dirty="0"/>
              <a:t> </a:t>
            </a:r>
            <a:r>
              <a:rPr lang="en-GB" sz="1100" dirty="0" err="1"/>
              <a:t>uppfyller</a:t>
            </a:r>
            <a:r>
              <a:rPr lang="en-GB" sz="1100" dirty="0"/>
              <a:t> </a:t>
            </a:r>
            <a:r>
              <a:rPr lang="en-GB" sz="1100" dirty="0" err="1"/>
              <a:t>hemtjänsten</a:t>
            </a:r>
            <a:r>
              <a:rPr lang="en-GB" sz="1100" dirty="0"/>
              <a:t> </a:t>
            </a:r>
            <a:r>
              <a:rPr lang="en-GB" sz="1100" dirty="0" err="1"/>
              <a:t>dina</a:t>
            </a:r>
            <a:r>
              <a:rPr lang="en-GB" sz="1100" dirty="0"/>
              <a:t> </a:t>
            </a:r>
            <a:r>
              <a:rPr lang="en-GB" sz="1100" dirty="0" err="1"/>
              <a:t>förväntningar</a:t>
            </a:r>
            <a:r>
              <a:rPr lang="en-GB" sz="1100" dirty="0"/>
              <a:t>?</a:t>
            </a:r>
          </a:p>
        </p:txBody>
      </p:sp>
      <p:sp>
        <p:nvSpPr>
          <p:cNvPr id="18444" name="Text Box 135"/>
          <p:cNvSpPr txBox="1">
            <a:spLocks noChangeArrowheads="1"/>
          </p:cNvSpPr>
          <p:nvPr/>
        </p:nvSpPr>
        <p:spPr bwMode="auto">
          <a:xfrm>
            <a:off x="144463" y="4174182"/>
            <a:ext cx="3995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 err="1"/>
              <a:t>Tänk</a:t>
            </a:r>
            <a:r>
              <a:rPr lang="en-GB" sz="1100" dirty="0"/>
              <a:t> dig </a:t>
            </a:r>
            <a:r>
              <a:rPr lang="en-GB" sz="1100" dirty="0" err="1"/>
              <a:t>ett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alla</a:t>
            </a:r>
            <a:r>
              <a:rPr lang="en-GB" sz="1100" dirty="0"/>
              <a:t> </a:t>
            </a:r>
            <a:r>
              <a:rPr lang="en-GB" sz="1100" dirty="0" err="1"/>
              <a:t>avseenden</a:t>
            </a:r>
            <a:r>
              <a:rPr lang="en-GB" sz="1100" dirty="0"/>
              <a:t> </a:t>
            </a:r>
            <a:r>
              <a:rPr lang="en-GB" sz="1100" dirty="0" err="1"/>
              <a:t>perfekt</a:t>
            </a:r>
            <a:r>
              <a:rPr lang="en-GB" sz="1100" dirty="0"/>
              <a:t> </a:t>
            </a:r>
            <a:r>
              <a:rPr lang="en-GB" sz="1100" dirty="0" err="1"/>
              <a:t>hemtjänst</a:t>
            </a:r>
            <a:r>
              <a:rPr lang="en-GB" sz="1100" dirty="0"/>
              <a:t>. </a:t>
            </a:r>
            <a:r>
              <a:rPr lang="en-GB" sz="1100" dirty="0" err="1"/>
              <a:t>Hur</a:t>
            </a:r>
            <a:r>
              <a:rPr lang="en-GB" sz="1100" dirty="0"/>
              <a:t> </a:t>
            </a:r>
            <a:r>
              <a:rPr lang="en-GB" sz="1100" dirty="0" err="1"/>
              <a:t>nära</a:t>
            </a:r>
            <a:r>
              <a:rPr lang="en-GB" sz="1100" dirty="0"/>
              <a:t> </a:t>
            </a:r>
            <a:r>
              <a:rPr lang="en-GB" sz="1100" dirty="0" err="1"/>
              <a:t>eller</a:t>
            </a:r>
            <a:r>
              <a:rPr lang="en-GB" sz="1100" dirty="0"/>
              <a:t> </a:t>
            </a:r>
            <a:r>
              <a:rPr lang="en-GB" sz="1100" dirty="0" err="1"/>
              <a:t>långt</a:t>
            </a:r>
            <a:r>
              <a:rPr lang="en-GB" sz="1100" dirty="0"/>
              <a:t> </a:t>
            </a:r>
            <a:r>
              <a:rPr lang="en-GB" sz="1100" dirty="0" err="1"/>
              <a:t>ifrån</a:t>
            </a:r>
            <a:r>
              <a:rPr lang="en-GB" sz="1100" dirty="0"/>
              <a:t> en </a:t>
            </a:r>
            <a:r>
              <a:rPr lang="en-GB" sz="1100" dirty="0" err="1"/>
              <a:t>sådan</a:t>
            </a:r>
            <a:r>
              <a:rPr lang="en-GB" sz="1100" dirty="0"/>
              <a:t> </a:t>
            </a:r>
            <a:r>
              <a:rPr lang="en-GB" sz="1100" dirty="0" err="1"/>
              <a:t>hemtjänst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den </a:t>
            </a:r>
            <a:r>
              <a:rPr lang="en-GB" sz="1100" dirty="0" err="1"/>
              <a:t>hjälp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du </a:t>
            </a:r>
            <a:r>
              <a:rPr lang="en-GB" sz="1100" dirty="0" err="1"/>
              <a:t>får</a:t>
            </a:r>
            <a:r>
              <a:rPr lang="en-GB" sz="1100" dirty="0"/>
              <a:t>?</a:t>
            </a:r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523288" y="1419225"/>
          <a:ext cx="423862" cy="713631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8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5945411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5951761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159"/>
          <p:cNvSpPr txBox="1">
            <a:spLocks noChangeArrowheads="1"/>
          </p:cNvSpPr>
          <p:nvPr/>
        </p:nvSpPr>
        <p:spPr bwMode="auto">
          <a:xfrm>
            <a:off x="2930525" y="5661248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/>
              <a:t>10 </a:t>
            </a:r>
            <a:r>
              <a:rPr lang="en-GB" sz="1000" dirty="0" err="1"/>
              <a:t>Mycket</a:t>
            </a:r>
            <a:r>
              <a:rPr lang="en-GB" sz="1000" dirty="0"/>
              <a:t> </a:t>
            </a:r>
            <a:r>
              <a:rPr lang="en-GB" sz="1000" dirty="0" err="1"/>
              <a:t>långt</a:t>
            </a:r>
            <a:r>
              <a:rPr lang="en-GB" sz="1000" dirty="0"/>
              <a:t> </a:t>
            </a:r>
            <a:r>
              <a:rPr lang="en-GB" sz="1000" dirty="0" err="1"/>
              <a:t>ifrån</a:t>
            </a:r>
            <a:endParaRPr lang="en-GB" sz="1000" dirty="0"/>
          </a:p>
        </p:txBody>
      </p:sp>
      <p:sp>
        <p:nvSpPr>
          <p:cNvPr id="18453" name="Rectangle 161"/>
          <p:cNvSpPr>
            <a:spLocks noChangeArrowheads="1"/>
          </p:cNvSpPr>
          <p:nvPr/>
        </p:nvSpPr>
        <p:spPr bwMode="auto">
          <a:xfrm>
            <a:off x="4778375" y="5748561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4" name="Rectangle 161"/>
          <p:cNvSpPr>
            <a:spLocks noChangeArrowheads="1"/>
          </p:cNvSpPr>
          <p:nvPr/>
        </p:nvSpPr>
        <p:spPr bwMode="auto">
          <a:xfrm>
            <a:off x="4321175" y="5748561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5" name="Rectangle 160"/>
          <p:cNvSpPr>
            <a:spLocks noChangeArrowheads="1"/>
          </p:cNvSpPr>
          <p:nvPr/>
        </p:nvSpPr>
        <p:spPr bwMode="auto">
          <a:xfrm>
            <a:off x="2870200" y="5748561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6" name="Rectangle 162"/>
          <p:cNvSpPr>
            <a:spLocks noChangeArrowheads="1"/>
          </p:cNvSpPr>
          <p:nvPr/>
        </p:nvSpPr>
        <p:spPr bwMode="auto">
          <a:xfrm>
            <a:off x="7067550" y="5748561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7" name="Rectangle 163"/>
          <p:cNvSpPr>
            <a:spLocks noChangeArrowheads="1"/>
          </p:cNvSpPr>
          <p:nvPr/>
        </p:nvSpPr>
        <p:spPr bwMode="auto">
          <a:xfrm>
            <a:off x="7526338" y="5748561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8" name="Rectangle 164"/>
          <p:cNvSpPr>
            <a:spLocks noChangeArrowheads="1"/>
          </p:cNvSpPr>
          <p:nvPr/>
        </p:nvSpPr>
        <p:spPr bwMode="auto">
          <a:xfrm>
            <a:off x="7970838" y="5748561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9" name="Text Box 165"/>
          <p:cNvSpPr txBox="1">
            <a:spLocks noChangeArrowheads="1"/>
          </p:cNvSpPr>
          <p:nvPr/>
        </p:nvSpPr>
        <p:spPr bwMode="auto">
          <a:xfrm>
            <a:off x="8005763" y="5661248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nära</a:t>
            </a:r>
          </a:p>
        </p:txBody>
      </p:sp>
      <p:sp>
        <p:nvSpPr>
          <p:cNvPr id="18460" name="Rectangle 161"/>
          <p:cNvSpPr>
            <a:spLocks noChangeArrowheads="1"/>
          </p:cNvSpPr>
          <p:nvPr/>
        </p:nvSpPr>
        <p:spPr bwMode="auto">
          <a:xfrm>
            <a:off x="5237163" y="5748561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1" name="Rectangle 161"/>
          <p:cNvSpPr>
            <a:spLocks noChangeArrowheads="1"/>
          </p:cNvSpPr>
          <p:nvPr/>
        </p:nvSpPr>
        <p:spPr bwMode="auto">
          <a:xfrm>
            <a:off x="5694363" y="5748561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2" name="Rectangle 161"/>
          <p:cNvSpPr>
            <a:spLocks noChangeArrowheads="1"/>
          </p:cNvSpPr>
          <p:nvPr/>
        </p:nvSpPr>
        <p:spPr bwMode="auto">
          <a:xfrm>
            <a:off x="6151563" y="5748561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3" name="Text Box 159"/>
          <p:cNvSpPr txBox="1">
            <a:spLocks noChangeArrowheads="1"/>
          </p:cNvSpPr>
          <p:nvPr/>
        </p:nvSpPr>
        <p:spPr bwMode="auto">
          <a:xfrm>
            <a:off x="4381500" y="56612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464" name="Text Box 159"/>
          <p:cNvSpPr txBox="1">
            <a:spLocks noChangeArrowheads="1"/>
          </p:cNvSpPr>
          <p:nvPr/>
        </p:nvSpPr>
        <p:spPr bwMode="auto">
          <a:xfrm>
            <a:off x="4862513" y="56612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465" name="Text Box 159"/>
          <p:cNvSpPr txBox="1">
            <a:spLocks noChangeArrowheads="1"/>
          </p:cNvSpPr>
          <p:nvPr/>
        </p:nvSpPr>
        <p:spPr bwMode="auto">
          <a:xfrm>
            <a:off x="5294313" y="56612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466" name="Text Box 159"/>
          <p:cNvSpPr txBox="1">
            <a:spLocks noChangeArrowheads="1"/>
          </p:cNvSpPr>
          <p:nvPr/>
        </p:nvSpPr>
        <p:spPr bwMode="auto">
          <a:xfrm>
            <a:off x="5764213" y="56612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467" name="Text Box 159"/>
          <p:cNvSpPr txBox="1">
            <a:spLocks noChangeArrowheads="1"/>
          </p:cNvSpPr>
          <p:nvPr/>
        </p:nvSpPr>
        <p:spPr bwMode="auto">
          <a:xfrm>
            <a:off x="6216650" y="56612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468" name="Text Box 159"/>
          <p:cNvSpPr txBox="1">
            <a:spLocks noChangeArrowheads="1"/>
          </p:cNvSpPr>
          <p:nvPr/>
        </p:nvSpPr>
        <p:spPr bwMode="auto">
          <a:xfrm>
            <a:off x="6673850" y="56612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469" name="Text Box 159"/>
          <p:cNvSpPr txBox="1">
            <a:spLocks noChangeArrowheads="1"/>
          </p:cNvSpPr>
          <p:nvPr/>
        </p:nvSpPr>
        <p:spPr bwMode="auto">
          <a:xfrm>
            <a:off x="7586663" y="56612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470" name="Text Box 159"/>
          <p:cNvSpPr txBox="1">
            <a:spLocks noChangeArrowheads="1"/>
          </p:cNvSpPr>
          <p:nvPr/>
        </p:nvSpPr>
        <p:spPr bwMode="auto">
          <a:xfrm>
            <a:off x="7143750" y="56612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471" name="Rectangle 162"/>
          <p:cNvSpPr>
            <a:spLocks noChangeArrowheads="1"/>
          </p:cNvSpPr>
          <p:nvPr/>
        </p:nvSpPr>
        <p:spPr bwMode="auto">
          <a:xfrm>
            <a:off x="6610350" y="5748561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2" name="Text Box 159"/>
          <p:cNvSpPr txBox="1">
            <a:spLocks noChangeArrowheads="1"/>
          </p:cNvSpPr>
          <p:nvPr/>
        </p:nvSpPr>
        <p:spPr bwMode="auto">
          <a:xfrm>
            <a:off x="2803525" y="3861048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I mycket låg grad</a:t>
            </a:r>
          </a:p>
        </p:txBody>
      </p:sp>
      <p:sp>
        <p:nvSpPr>
          <p:cNvPr id="18473" name="Rectangle 161"/>
          <p:cNvSpPr>
            <a:spLocks noChangeArrowheads="1"/>
          </p:cNvSpPr>
          <p:nvPr/>
        </p:nvSpPr>
        <p:spPr bwMode="auto">
          <a:xfrm>
            <a:off x="4651375" y="3948361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4" name="Rectangle 161"/>
          <p:cNvSpPr>
            <a:spLocks noChangeArrowheads="1"/>
          </p:cNvSpPr>
          <p:nvPr/>
        </p:nvSpPr>
        <p:spPr bwMode="auto">
          <a:xfrm>
            <a:off x="4194175" y="3948361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5" name="Rectangle 160"/>
          <p:cNvSpPr>
            <a:spLocks noChangeArrowheads="1"/>
          </p:cNvSpPr>
          <p:nvPr/>
        </p:nvSpPr>
        <p:spPr bwMode="auto">
          <a:xfrm>
            <a:off x="2743200" y="3948361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6" name="Rectangle 162"/>
          <p:cNvSpPr>
            <a:spLocks noChangeArrowheads="1"/>
          </p:cNvSpPr>
          <p:nvPr/>
        </p:nvSpPr>
        <p:spPr bwMode="auto">
          <a:xfrm>
            <a:off x="6940550" y="3948361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7" name="Rectangle 163"/>
          <p:cNvSpPr>
            <a:spLocks noChangeArrowheads="1"/>
          </p:cNvSpPr>
          <p:nvPr/>
        </p:nvSpPr>
        <p:spPr bwMode="auto">
          <a:xfrm>
            <a:off x="7399338" y="3948361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8" name="Rectangle 164"/>
          <p:cNvSpPr>
            <a:spLocks noChangeArrowheads="1"/>
          </p:cNvSpPr>
          <p:nvPr/>
        </p:nvSpPr>
        <p:spPr bwMode="auto">
          <a:xfrm>
            <a:off x="7843838" y="3948361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9" name="Text Box 165"/>
          <p:cNvSpPr txBox="1">
            <a:spLocks noChangeArrowheads="1"/>
          </p:cNvSpPr>
          <p:nvPr/>
        </p:nvSpPr>
        <p:spPr bwMode="auto">
          <a:xfrm>
            <a:off x="7878763" y="3861048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I mycket hög grad</a:t>
            </a:r>
          </a:p>
        </p:txBody>
      </p:sp>
      <p:sp>
        <p:nvSpPr>
          <p:cNvPr id="18480" name="Rectangle 161"/>
          <p:cNvSpPr>
            <a:spLocks noChangeArrowheads="1"/>
          </p:cNvSpPr>
          <p:nvPr/>
        </p:nvSpPr>
        <p:spPr bwMode="auto">
          <a:xfrm>
            <a:off x="5110163" y="3948361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1" name="Rectangle 161"/>
          <p:cNvSpPr>
            <a:spLocks noChangeArrowheads="1"/>
          </p:cNvSpPr>
          <p:nvPr/>
        </p:nvSpPr>
        <p:spPr bwMode="auto">
          <a:xfrm>
            <a:off x="5567363" y="3948361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2" name="Rectangle 161"/>
          <p:cNvSpPr>
            <a:spLocks noChangeArrowheads="1"/>
          </p:cNvSpPr>
          <p:nvPr/>
        </p:nvSpPr>
        <p:spPr bwMode="auto">
          <a:xfrm>
            <a:off x="6024563" y="3948361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3" name="Text Box 159"/>
          <p:cNvSpPr txBox="1">
            <a:spLocks noChangeArrowheads="1"/>
          </p:cNvSpPr>
          <p:nvPr/>
        </p:nvSpPr>
        <p:spPr bwMode="auto">
          <a:xfrm>
            <a:off x="4254500" y="38610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484" name="Text Box 159"/>
          <p:cNvSpPr txBox="1">
            <a:spLocks noChangeArrowheads="1"/>
          </p:cNvSpPr>
          <p:nvPr/>
        </p:nvSpPr>
        <p:spPr bwMode="auto">
          <a:xfrm>
            <a:off x="4735513" y="38610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485" name="Text Box 159"/>
          <p:cNvSpPr txBox="1">
            <a:spLocks noChangeArrowheads="1"/>
          </p:cNvSpPr>
          <p:nvPr/>
        </p:nvSpPr>
        <p:spPr bwMode="auto">
          <a:xfrm>
            <a:off x="5167313" y="38610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486" name="Text Box 159"/>
          <p:cNvSpPr txBox="1">
            <a:spLocks noChangeArrowheads="1"/>
          </p:cNvSpPr>
          <p:nvPr/>
        </p:nvSpPr>
        <p:spPr bwMode="auto">
          <a:xfrm>
            <a:off x="5637213" y="38610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487" name="Text Box 159"/>
          <p:cNvSpPr txBox="1">
            <a:spLocks noChangeArrowheads="1"/>
          </p:cNvSpPr>
          <p:nvPr/>
        </p:nvSpPr>
        <p:spPr bwMode="auto">
          <a:xfrm>
            <a:off x="6089650" y="38610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488" name="Text Box 159"/>
          <p:cNvSpPr txBox="1">
            <a:spLocks noChangeArrowheads="1"/>
          </p:cNvSpPr>
          <p:nvPr/>
        </p:nvSpPr>
        <p:spPr bwMode="auto">
          <a:xfrm>
            <a:off x="6546850" y="38610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489" name="Text Box 159"/>
          <p:cNvSpPr txBox="1">
            <a:spLocks noChangeArrowheads="1"/>
          </p:cNvSpPr>
          <p:nvPr/>
        </p:nvSpPr>
        <p:spPr bwMode="auto">
          <a:xfrm>
            <a:off x="7459663" y="38610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490" name="Text Box 159"/>
          <p:cNvSpPr txBox="1">
            <a:spLocks noChangeArrowheads="1"/>
          </p:cNvSpPr>
          <p:nvPr/>
        </p:nvSpPr>
        <p:spPr bwMode="auto">
          <a:xfrm>
            <a:off x="7016750" y="386104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491" name="Rectangle 162"/>
          <p:cNvSpPr>
            <a:spLocks noChangeArrowheads="1"/>
          </p:cNvSpPr>
          <p:nvPr/>
        </p:nvSpPr>
        <p:spPr bwMode="auto">
          <a:xfrm>
            <a:off x="6483350" y="3948361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2420888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2508201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2508201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2508201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2508201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2508201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2508201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2420888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/>
              <a:t>1 </a:t>
            </a:r>
            <a:r>
              <a:rPr lang="en-GB" sz="1000" dirty="0" err="1"/>
              <a:t>Mycket</a:t>
            </a:r>
            <a:r>
              <a:rPr lang="en-GB" sz="1000" dirty="0"/>
              <a:t> </a:t>
            </a:r>
            <a:r>
              <a:rPr lang="en-GB" sz="1000" dirty="0" err="1"/>
              <a:t>nöjd</a:t>
            </a:r>
            <a:endParaRPr lang="en-GB" sz="1000" dirty="0"/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2508201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2508201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2508201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242088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242088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242088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242088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242088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242088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242088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2420888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2508201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graphicFrame>
        <p:nvGraphicFramePr>
          <p:cNvPr id="79" name="FR14TABELL"/>
          <p:cNvGraphicFramePr>
            <a:graphicFrameLocks noGrp="1"/>
          </p:cNvGraphicFramePr>
          <p:nvPr/>
        </p:nvGraphicFramePr>
        <p:xfrm>
          <a:off x="8523288" y="4705548"/>
          <a:ext cx="423862" cy="746816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FR13TABELL"/>
          <p:cNvGraphicFramePr>
            <a:graphicFrameLocks noGrp="1"/>
          </p:cNvGraphicFramePr>
          <p:nvPr/>
        </p:nvGraphicFramePr>
        <p:xfrm>
          <a:off x="8523288" y="2867422"/>
          <a:ext cx="423862" cy="743068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" name="Text Box 40"/>
          <p:cNvSpPr txBox="1">
            <a:spLocks noChangeArrowheads="1"/>
          </p:cNvSpPr>
          <p:nvPr/>
        </p:nvSpPr>
        <p:spPr bwMode="auto">
          <a:xfrm>
            <a:off x="2288729" y="1556792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2267744" y="1844824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89" name="Text Box 40"/>
          <p:cNvSpPr txBox="1">
            <a:spLocks noChangeArrowheads="1"/>
          </p:cNvSpPr>
          <p:nvPr/>
        </p:nvSpPr>
        <p:spPr bwMode="auto">
          <a:xfrm>
            <a:off x="2267744" y="1268760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graphicFrame>
        <p:nvGraphicFramePr>
          <p:cNvPr id="92" name="FR14"/>
          <p:cNvGraphicFramePr>
            <a:graphicFrameLocks noChangeAspect="1"/>
          </p:cNvGraphicFramePr>
          <p:nvPr/>
        </p:nvGraphicFramePr>
        <p:xfrm>
          <a:off x="2339752" y="4510335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3" name="FR13"/>
          <p:cNvGraphicFramePr>
            <a:graphicFrameLocks noChangeAspect="1"/>
          </p:cNvGraphicFramePr>
          <p:nvPr/>
        </p:nvGraphicFramePr>
        <p:xfrm>
          <a:off x="2382838" y="270892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5" name="Text Box 40"/>
          <p:cNvSpPr txBox="1">
            <a:spLocks noChangeArrowheads="1"/>
          </p:cNvSpPr>
          <p:nvPr/>
        </p:nvSpPr>
        <p:spPr bwMode="auto">
          <a:xfrm>
            <a:off x="2288729" y="3089424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6" name="Text Box 40"/>
          <p:cNvSpPr txBox="1">
            <a:spLocks noChangeArrowheads="1"/>
          </p:cNvSpPr>
          <p:nvPr/>
        </p:nvSpPr>
        <p:spPr bwMode="auto">
          <a:xfrm>
            <a:off x="2267744" y="3377456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7" name="Text Box 40"/>
          <p:cNvSpPr txBox="1">
            <a:spLocks noChangeArrowheads="1"/>
          </p:cNvSpPr>
          <p:nvPr/>
        </p:nvSpPr>
        <p:spPr bwMode="auto">
          <a:xfrm>
            <a:off x="2267744" y="2801392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8" name="Text Box 40"/>
          <p:cNvSpPr txBox="1">
            <a:spLocks noChangeArrowheads="1"/>
          </p:cNvSpPr>
          <p:nvPr/>
        </p:nvSpPr>
        <p:spPr bwMode="auto">
          <a:xfrm>
            <a:off x="2308101" y="4852042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9" name="Text Box 40"/>
          <p:cNvSpPr txBox="1">
            <a:spLocks noChangeArrowheads="1"/>
          </p:cNvSpPr>
          <p:nvPr/>
        </p:nvSpPr>
        <p:spPr bwMode="auto">
          <a:xfrm>
            <a:off x="2287116" y="5140074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2287116" y="4564010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graphicFrame>
        <p:nvGraphicFramePr>
          <p:cNvPr id="85" name="FR13"/>
          <p:cNvGraphicFramePr>
            <a:graphicFrameLocks noChangeAspect="1"/>
          </p:cNvGraphicFramePr>
          <p:nvPr/>
        </p:nvGraphicFramePr>
        <p:xfrm>
          <a:off x="2339752" y="126876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0" name="Platshållare för bildnummer 86"/>
          <p:cNvSpPr>
            <a:spLocks noGrp="1"/>
          </p:cNvSpPr>
          <p:nvPr>
            <p:ph type="sldNum" sz="quarter" idx="11"/>
          </p:nvPr>
        </p:nvSpPr>
        <p:spPr>
          <a:xfrm>
            <a:off x="6116638" y="6616526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51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R18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9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Kundval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19460" name="Text Box 133"/>
          <p:cNvSpPr txBox="1">
            <a:spLocks noChangeArrowheads="1"/>
          </p:cNvSpPr>
          <p:nvPr/>
        </p:nvSpPr>
        <p:spPr bwMode="auto">
          <a:xfrm>
            <a:off x="1498600" y="5378450"/>
            <a:ext cx="1574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Ja</a:t>
            </a:r>
          </a:p>
        </p:txBody>
      </p:sp>
      <p:sp>
        <p:nvSpPr>
          <p:cNvPr id="19462" name="textruta 47"/>
          <p:cNvSpPr txBox="1">
            <a:spLocks noChangeArrowheads="1"/>
          </p:cNvSpPr>
          <p:nvPr/>
        </p:nvSpPr>
        <p:spPr bwMode="auto">
          <a:xfrm>
            <a:off x="1043608" y="1340768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19463" name="Text Box 133"/>
          <p:cNvSpPr txBox="1">
            <a:spLocks noChangeArrowheads="1"/>
          </p:cNvSpPr>
          <p:nvPr/>
        </p:nvSpPr>
        <p:spPr bwMode="auto">
          <a:xfrm>
            <a:off x="3492500" y="5346700"/>
            <a:ext cx="1778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Nej</a:t>
            </a:r>
          </a:p>
        </p:txBody>
      </p:sp>
      <p:sp>
        <p:nvSpPr>
          <p:cNvPr id="19464" name="Text Box 133"/>
          <p:cNvSpPr txBox="1">
            <a:spLocks noChangeArrowheads="1"/>
          </p:cNvSpPr>
          <p:nvPr/>
        </p:nvSpPr>
        <p:spPr bwMode="auto">
          <a:xfrm>
            <a:off x="5486400" y="5378450"/>
            <a:ext cx="2019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Vet ej</a:t>
            </a:r>
          </a:p>
        </p:txBody>
      </p:sp>
      <p:sp>
        <p:nvSpPr>
          <p:cNvPr id="19465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18 Har du fått information om att du kan välja utförare av hemtjänsten (kommunal hemtjänst eller olika privata företag)?</a:t>
            </a:r>
            <a:endParaRPr lang="en-GB" sz="1100" dirty="0"/>
          </a:p>
        </p:txBody>
      </p:sp>
      <p:sp>
        <p:nvSpPr>
          <p:cNvPr id="14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Kommunal regi 2011</a:t>
            </a:r>
            <a:endParaRPr lang="en-GB" sz="1100" dirty="0"/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5963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Privat regi 2011</a:t>
            </a:r>
            <a:endParaRPr lang="en-GB" sz="1100" dirty="0"/>
          </a:p>
        </p:txBody>
      </p:sp>
      <p:sp>
        <p:nvSpPr>
          <p:cNvPr id="20" name="Rectangle 160"/>
          <p:cNvSpPr>
            <a:spLocks noChangeArrowheads="1"/>
          </p:cNvSpPr>
          <p:nvPr/>
        </p:nvSpPr>
        <p:spPr bwMode="auto">
          <a:xfrm>
            <a:off x="7596336" y="313087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ruta 63"/>
          <p:cNvSpPr txBox="1">
            <a:spLocks noChangeArrowheads="1"/>
          </p:cNvSpPr>
          <p:nvPr/>
        </p:nvSpPr>
        <p:spPr bwMode="auto">
          <a:xfrm>
            <a:off x="7736036" y="30689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 2011</a:t>
            </a:r>
            <a:endParaRPr lang="en-GB" sz="1100" dirty="0"/>
          </a:p>
        </p:txBody>
      </p:sp>
      <p:sp>
        <p:nvSpPr>
          <p:cNvPr id="23" name="Platshållare för bildnummer 2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52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FR19"/>
          <p:cNvGraphicFramePr>
            <a:graphicFrameLocks noChangeAspect="1"/>
          </p:cNvGraphicFramePr>
          <p:nvPr/>
        </p:nvGraphicFramePr>
        <p:xfrm>
          <a:off x="2057400" y="1371600"/>
          <a:ext cx="58293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Kundval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20485" name="textruta 47"/>
          <p:cNvSpPr txBox="1">
            <a:spLocks noChangeArrowheads="1"/>
          </p:cNvSpPr>
          <p:nvPr/>
        </p:nvSpPr>
        <p:spPr bwMode="auto">
          <a:xfrm>
            <a:off x="7444308" y="5373216"/>
            <a:ext cx="8001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40" dirty="0"/>
              <a:t>%</a:t>
            </a:r>
            <a:endParaRPr lang="en-GB" sz="1440" dirty="0"/>
          </a:p>
        </p:txBody>
      </p:sp>
      <p:sp>
        <p:nvSpPr>
          <p:cNvPr id="20490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5969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19 Har du själv eller någon annan valt vem som ger dig hemtjänst?</a:t>
            </a:r>
            <a:endParaRPr lang="en-GB" sz="1100" dirty="0"/>
          </a:p>
        </p:txBody>
      </p:sp>
      <p:sp>
        <p:nvSpPr>
          <p:cNvPr id="20491" name="textruta 16"/>
          <p:cNvSpPr txBox="1">
            <a:spLocks noChangeArrowheads="1"/>
          </p:cNvSpPr>
          <p:nvPr/>
        </p:nvSpPr>
        <p:spPr bwMode="auto">
          <a:xfrm>
            <a:off x="736600" y="1727200"/>
            <a:ext cx="162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Jag har valt själv</a:t>
            </a:r>
            <a:endParaRPr lang="en-GB" sz="1200" dirty="0"/>
          </a:p>
        </p:txBody>
      </p:sp>
      <p:sp>
        <p:nvSpPr>
          <p:cNvPr id="20492" name="textruta 17"/>
          <p:cNvSpPr txBox="1">
            <a:spLocks noChangeArrowheads="1"/>
          </p:cNvSpPr>
          <p:nvPr/>
        </p:nvSpPr>
        <p:spPr bwMode="auto">
          <a:xfrm>
            <a:off x="393700" y="22860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dirty="0"/>
              <a:t>Jag har valt tillsammans med annan närstående</a:t>
            </a:r>
            <a:endParaRPr lang="en-GB" sz="1200" dirty="0"/>
          </a:p>
        </p:txBody>
      </p:sp>
      <p:sp>
        <p:nvSpPr>
          <p:cNvPr id="20493" name="textruta 18"/>
          <p:cNvSpPr txBox="1">
            <a:spLocks noChangeArrowheads="1"/>
          </p:cNvSpPr>
          <p:nvPr/>
        </p:nvSpPr>
        <p:spPr bwMode="auto">
          <a:xfrm>
            <a:off x="381000" y="29210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/>
              <a:t>Biståndshandläggare har valt åt mig</a:t>
            </a:r>
            <a:endParaRPr lang="en-GB" sz="1200"/>
          </a:p>
        </p:txBody>
      </p:sp>
      <p:sp>
        <p:nvSpPr>
          <p:cNvPr id="20494" name="textruta 19"/>
          <p:cNvSpPr txBox="1">
            <a:spLocks noChangeArrowheads="1"/>
          </p:cNvSpPr>
          <p:nvPr/>
        </p:nvSpPr>
        <p:spPr bwMode="auto">
          <a:xfrm>
            <a:off x="381000" y="36576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/>
              <a:t>Anhörig/god man har valt åt mig</a:t>
            </a:r>
            <a:endParaRPr lang="en-GB" sz="1200"/>
          </a:p>
        </p:txBody>
      </p:sp>
      <p:sp>
        <p:nvSpPr>
          <p:cNvPr id="20495" name="textruta 20"/>
          <p:cNvSpPr txBox="1">
            <a:spLocks noChangeArrowheads="1"/>
          </p:cNvSpPr>
          <p:nvPr/>
        </p:nvSpPr>
        <p:spPr bwMode="auto">
          <a:xfrm>
            <a:off x="381000" y="43053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/>
              <a:t>Annan person har valt åt mig</a:t>
            </a:r>
            <a:endParaRPr lang="en-GB" sz="1200"/>
          </a:p>
        </p:txBody>
      </p:sp>
      <p:sp>
        <p:nvSpPr>
          <p:cNvPr id="20496" name="textruta 21"/>
          <p:cNvSpPr txBox="1">
            <a:spLocks noChangeArrowheads="1"/>
          </p:cNvSpPr>
          <p:nvPr/>
        </p:nvSpPr>
        <p:spPr bwMode="auto">
          <a:xfrm>
            <a:off x="393700" y="49530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/>
              <a:t>Vet ej</a:t>
            </a:r>
            <a:endParaRPr lang="en-GB" sz="1200"/>
          </a:p>
        </p:txBody>
      </p:sp>
      <p:sp>
        <p:nvSpPr>
          <p:cNvPr id="17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Kommunal regi 2011</a:t>
            </a:r>
            <a:endParaRPr lang="en-GB" sz="1100" dirty="0"/>
          </a:p>
        </p:txBody>
      </p:sp>
      <p:sp>
        <p:nvSpPr>
          <p:cNvPr id="21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ruta 63"/>
          <p:cNvSpPr txBox="1">
            <a:spLocks noChangeArrowheads="1"/>
          </p:cNvSpPr>
          <p:nvPr/>
        </p:nvSpPr>
        <p:spPr bwMode="auto">
          <a:xfrm>
            <a:off x="75963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Privat regi 2011</a:t>
            </a:r>
            <a:endParaRPr lang="en-GB" sz="1100" dirty="0"/>
          </a:p>
        </p:txBody>
      </p:sp>
      <p:sp>
        <p:nvSpPr>
          <p:cNvPr id="23" name="Rectangle 160"/>
          <p:cNvSpPr>
            <a:spLocks noChangeArrowheads="1"/>
          </p:cNvSpPr>
          <p:nvPr/>
        </p:nvSpPr>
        <p:spPr bwMode="auto">
          <a:xfrm>
            <a:off x="7596336" y="313087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ruta 63"/>
          <p:cNvSpPr txBox="1">
            <a:spLocks noChangeArrowheads="1"/>
          </p:cNvSpPr>
          <p:nvPr/>
        </p:nvSpPr>
        <p:spPr bwMode="auto">
          <a:xfrm>
            <a:off x="7736036" y="306896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 2011</a:t>
            </a:r>
            <a:endParaRPr lang="en-GB" sz="1100" dirty="0"/>
          </a:p>
        </p:txBody>
      </p:sp>
      <p:sp>
        <p:nvSpPr>
          <p:cNvPr id="26" name="Platshållare för bildnummer 2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53</a:t>
            </a:fld>
            <a:endParaRPr lang="sv-SE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Andel som anger att följande påståenden ”stämmer ganska bra eller helt” per stadsdel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54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Biståndsbeslutet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Biståndshandläggaren bemöter mig på ett bra sätt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397000"/>
          <a:ext cx="7488832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55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Biståndsbeslutet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Jag får den hjälp som biståndshandläggaren beslutat om 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397000"/>
          <a:ext cx="7560840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56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Arbetet som personalen gör hos mig är bra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397000"/>
          <a:ext cx="7488832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57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Jag kan påverka hur hjälpen ska utföras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397000"/>
          <a:ext cx="7488832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58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Personalen bemöter mig på ett bra sätt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43608" y="1397000"/>
          <a:ext cx="734481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59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NKI </a:t>
            </a:r>
            <a:br>
              <a:rPr lang="sv-SE" dirty="0" smtClean="0"/>
            </a:br>
            <a:r>
              <a:rPr lang="sv-SE" dirty="0" smtClean="0"/>
              <a:t>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(alla svar oavsett regiform)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Jag är nöjd med hemtjänstens förmåga att skapa trygghet för mig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15616" y="1397000"/>
          <a:ext cx="7272808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60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Personalen visar mig respekt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43608" y="1397000"/>
          <a:ext cx="741682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61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Personalens kunskaper och färdigheter är bra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43608" y="1397000"/>
          <a:ext cx="734481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62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Jag är nöjd med mina möjligheter att lätt nå personalen om jag skulle behöva det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15616" y="1556792"/>
          <a:ext cx="7272808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63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Personalens förmåga att passa tider är bra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43608" y="1397000"/>
          <a:ext cx="741682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64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sv-SE" sz="2000" i="1" dirty="0" smtClean="0">
                <a:solidFill>
                  <a:schemeClr val="tx1"/>
                </a:solidFill>
              </a:rPr>
              <a:t>Jag är nöjd med hur personalen informerar om tillfälliga förändringar av hjälpen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87624" y="1340768"/>
          <a:ext cx="734481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65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en-GB" sz="2000" i="1" dirty="0" smtClean="0"/>
              <a:t>Jag </a:t>
            </a:r>
            <a:r>
              <a:rPr lang="en-GB" sz="2000" i="1" dirty="0" err="1" smtClean="0"/>
              <a:t>är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nöjd</a:t>
            </a:r>
            <a:r>
              <a:rPr lang="en-GB" sz="2000" i="1" dirty="0" smtClean="0"/>
              <a:t> med </a:t>
            </a:r>
            <a:r>
              <a:rPr lang="en-GB" sz="2000" i="1" dirty="0" err="1" smtClean="0"/>
              <a:t>promenaderna</a:t>
            </a:r>
            <a:r>
              <a:rPr lang="en-GB" sz="2000" i="1" dirty="0" smtClean="0"/>
              <a:t>/</a:t>
            </a:r>
            <a:r>
              <a:rPr lang="en-GB" sz="2000" i="1" dirty="0" err="1" smtClean="0"/>
              <a:t>utevistelserna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397000"/>
          <a:ext cx="7488832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66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en-GB" sz="2000" i="1" dirty="0" err="1" smtClean="0"/>
              <a:t>Maten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smakar</a:t>
            </a:r>
            <a:r>
              <a:rPr lang="en-GB" sz="2000" i="1" dirty="0" smtClean="0"/>
              <a:t> bra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43608" y="1397000"/>
          <a:ext cx="7488832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67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en-GB" sz="2000" i="1" dirty="0" smtClean="0"/>
              <a:t>Om du </a:t>
            </a:r>
            <a:r>
              <a:rPr lang="en-GB" sz="2000" i="1" dirty="0" err="1" smtClean="0"/>
              <a:t>gör</a:t>
            </a:r>
            <a:r>
              <a:rPr lang="en-GB" sz="2000" i="1" dirty="0" smtClean="0"/>
              <a:t> en </a:t>
            </a:r>
            <a:r>
              <a:rPr lang="en-GB" sz="2000" i="1" dirty="0" err="1" smtClean="0"/>
              <a:t>sammantagen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bedömning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av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kvaliteten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i</a:t>
            </a:r>
            <a:r>
              <a:rPr lang="en-GB" sz="2000" i="1" dirty="0" smtClean="0"/>
              <a:t> den </a:t>
            </a:r>
            <a:r>
              <a:rPr lang="en-GB" sz="2000" i="1" dirty="0" err="1" smtClean="0"/>
              <a:t>hemtjänst</a:t>
            </a:r>
            <a:r>
              <a:rPr lang="en-GB" sz="2000" i="1" dirty="0" smtClean="0"/>
              <a:t> du </a:t>
            </a:r>
            <a:r>
              <a:rPr lang="en-GB" sz="2000" i="1" dirty="0" err="1" smtClean="0"/>
              <a:t>får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hur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nöjd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är</a:t>
            </a:r>
            <a:r>
              <a:rPr lang="en-GB" sz="2000" i="1" dirty="0" smtClean="0"/>
              <a:t> du? (</a:t>
            </a:r>
            <a:r>
              <a:rPr lang="en-GB" sz="2000" i="1" dirty="0" err="1" smtClean="0"/>
              <a:t>betyg</a:t>
            </a:r>
            <a:r>
              <a:rPr lang="en-GB" sz="2000" i="1" dirty="0" smtClean="0"/>
              <a:t> 1-4)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556792"/>
          <a:ext cx="7632848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68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en-GB" sz="2000" i="1" dirty="0" err="1" smtClean="0"/>
              <a:t>Hur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väl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uppfyller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hemtjänsten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dina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förväntningar</a:t>
            </a:r>
            <a:r>
              <a:rPr lang="en-GB" sz="2000" i="1" dirty="0" smtClean="0"/>
              <a:t>? (</a:t>
            </a:r>
            <a:r>
              <a:rPr lang="en-GB" sz="2000" i="1" dirty="0" err="1" smtClean="0"/>
              <a:t>betyg</a:t>
            </a:r>
            <a:r>
              <a:rPr lang="en-GB" sz="2000" i="1" dirty="0" smtClean="0"/>
              <a:t> 1-4)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1556792"/>
          <a:ext cx="777686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69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 bwMode="auto">
          <a:xfrm>
            <a:off x="734237" y="1713216"/>
            <a:ext cx="3468036" cy="859536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z="1400" b="1" dirty="0" smtClean="0"/>
              <a:t>Om du gör en sammantagen bedömning av kvaliteten i den hemtjänst du får, hur nöjd är du?</a:t>
            </a:r>
            <a:endParaRPr lang="sv-SE" sz="1400" dirty="0"/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734237" y="2908032"/>
            <a:ext cx="3464988" cy="859536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z="1400" b="1" dirty="0" smtClean="0"/>
              <a:t>Hur väl uppfyller hemtjänsten dina förväntningar?</a:t>
            </a:r>
            <a:endParaRPr lang="sv-SE" sz="1400" dirty="0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734237" y="4111992"/>
            <a:ext cx="3471084" cy="859536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z="1400" b="1" dirty="0" smtClean="0"/>
              <a:t>Tänk dig en i alla avseenden perfekt hemtjänst. Hur nära eller långt ifrån en sådan hemtjänst är den hjälp som du får?</a:t>
            </a:r>
            <a:endParaRPr lang="sv-SE" sz="1400" dirty="0"/>
          </a:p>
        </p:txBody>
      </p:sp>
      <p:cxnSp>
        <p:nvCxnSpPr>
          <p:cNvPr id="8" name="Rak pil 7"/>
          <p:cNvCxnSpPr/>
          <p:nvPr/>
        </p:nvCxnSpPr>
        <p:spPr bwMode="auto">
          <a:xfrm rot="-1020000">
            <a:off x="5590664" y="2123680"/>
            <a:ext cx="900000" cy="75285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ak pil 8"/>
          <p:cNvCxnSpPr/>
          <p:nvPr/>
        </p:nvCxnSpPr>
        <p:spPr bwMode="auto">
          <a:xfrm>
            <a:off x="5523608" y="3355072"/>
            <a:ext cx="900000" cy="1524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Rak pil 9"/>
          <p:cNvCxnSpPr/>
          <p:nvPr/>
        </p:nvCxnSpPr>
        <p:spPr bwMode="auto">
          <a:xfrm rot="960000" flipV="1">
            <a:off x="5602856" y="3992104"/>
            <a:ext cx="900000" cy="75895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Ellips 11"/>
          <p:cNvSpPr/>
          <p:nvPr/>
        </p:nvSpPr>
        <p:spPr bwMode="auto">
          <a:xfrm>
            <a:off x="4491352" y="1737092"/>
            <a:ext cx="914400" cy="914400"/>
          </a:xfrm>
          <a:prstGeom prst="ellipse">
            <a:avLst/>
          </a:prstGeom>
          <a:solidFill>
            <a:srgbClr val="FF00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59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Ellips 12"/>
          <p:cNvSpPr/>
          <p:nvPr/>
        </p:nvSpPr>
        <p:spPr bwMode="auto">
          <a:xfrm>
            <a:off x="4491352" y="2930892"/>
            <a:ext cx="914400" cy="914400"/>
          </a:xfrm>
          <a:prstGeom prst="ellipse">
            <a:avLst/>
          </a:prstGeom>
          <a:solidFill>
            <a:srgbClr val="FF00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58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4478652" y="4099292"/>
            <a:ext cx="914400" cy="914400"/>
          </a:xfrm>
          <a:prstGeom prst="ellipse">
            <a:avLst/>
          </a:prstGeom>
          <a:solidFill>
            <a:srgbClr val="FF00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55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6475727" y="2829292"/>
            <a:ext cx="1080000" cy="1080000"/>
          </a:xfrm>
          <a:prstGeom prst="ellipse">
            <a:avLst/>
          </a:prstGeom>
          <a:solidFill>
            <a:srgbClr val="FF00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57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437333" y="2250753"/>
            <a:ext cx="1159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sv-SE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NKI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sv-SE" sz="1400" b="1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2011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5800" y="37532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Nöjd Kund Index</a:t>
            </a:r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dirty="0" smtClean="0"/>
              <a:t>Resultat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Hemtjänsten</a:t>
            </a:r>
            <a:br>
              <a:rPr lang="sv-SE" i="1" dirty="0" smtClean="0">
                <a:solidFill>
                  <a:schemeClr val="accent2"/>
                </a:solidFill>
              </a:rPr>
            </a:br>
            <a:r>
              <a:rPr lang="en-GB" sz="2000" i="1" dirty="0" err="1" smtClean="0"/>
              <a:t>Tänk</a:t>
            </a:r>
            <a:r>
              <a:rPr lang="en-GB" sz="2000" i="1" dirty="0" smtClean="0"/>
              <a:t> dig </a:t>
            </a:r>
            <a:r>
              <a:rPr lang="en-GB" sz="2000" i="1" dirty="0" err="1" smtClean="0"/>
              <a:t>ett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alla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avseenden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perfekt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hemtjänst</a:t>
            </a:r>
            <a:r>
              <a:rPr lang="en-GB" sz="2000" i="1" dirty="0" smtClean="0"/>
              <a:t>. </a:t>
            </a:r>
            <a:r>
              <a:rPr lang="en-GB" sz="2000" i="1" dirty="0" err="1" smtClean="0"/>
              <a:t>Hur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nära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eller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långt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ifrån</a:t>
            </a:r>
            <a:r>
              <a:rPr lang="en-GB" sz="2000" i="1" dirty="0" smtClean="0"/>
              <a:t> en </a:t>
            </a:r>
            <a:r>
              <a:rPr lang="en-GB" sz="2000" i="1" dirty="0" err="1" smtClean="0"/>
              <a:t>sådan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hemtjänst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är</a:t>
            </a:r>
            <a:r>
              <a:rPr lang="en-GB" sz="2000" i="1" dirty="0" smtClean="0"/>
              <a:t> den </a:t>
            </a:r>
            <a:r>
              <a:rPr lang="en-GB" sz="2000" i="1" dirty="0" err="1" smtClean="0"/>
              <a:t>hjälp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som</a:t>
            </a:r>
            <a:r>
              <a:rPr lang="en-GB" sz="2000" i="1" dirty="0" smtClean="0"/>
              <a:t> du </a:t>
            </a:r>
            <a:r>
              <a:rPr lang="en-GB" sz="2000" i="1" dirty="0" err="1" smtClean="0"/>
              <a:t>får</a:t>
            </a:r>
            <a:r>
              <a:rPr lang="en-GB" sz="2000" i="1" dirty="0" smtClean="0"/>
              <a:t>? (</a:t>
            </a:r>
            <a:r>
              <a:rPr lang="en-GB" sz="2000" i="1" dirty="0" err="1" smtClean="0"/>
              <a:t>betyg</a:t>
            </a:r>
            <a:r>
              <a:rPr lang="en-GB" sz="2000" i="1" dirty="0" smtClean="0"/>
              <a:t> 1-4)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1556792"/>
          <a:ext cx="770485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3545FD92-0447-41AD-A943-35CD54666D65}" type="slidenum">
              <a:rPr lang="sv-SE" smtClean="0"/>
              <a:pPr/>
              <a:t>70</a:t>
            </a:fld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totalt 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(alla svar oavsett regiform)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F7278071-D763-4A04-A83C-09E84326A587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FR1"/>
          <p:cNvGraphicFramePr>
            <a:graphicFrameLocks noChangeAspect="1"/>
          </p:cNvGraphicFramePr>
          <p:nvPr/>
        </p:nvGraphicFramePr>
        <p:xfrm>
          <a:off x="736600" y="1371600"/>
          <a:ext cx="79581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Bakgrund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8196" name="Text Box 133"/>
          <p:cNvSpPr txBox="1">
            <a:spLocks noChangeArrowheads="1"/>
          </p:cNvSpPr>
          <p:nvPr/>
        </p:nvSpPr>
        <p:spPr bwMode="auto">
          <a:xfrm>
            <a:off x="1866900" y="5378450"/>
            <a:ext cx="850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Varje dag</a:t>
            </a:r>
          </a:p>
        </p:txBody>
      </p:sp>
      <p:sp>
        <p:nvSpPr>
          <p:cNvPr id="8198" name="textruta 47"/>
          <p:cNvSpPr txBox="1">
            <a:spLocks noChangeArrowheads="1"/>
          </p:cNvSpPr>
          <p:nvPr/>
        </p:nvSpPr>
        <p:spPr bwMode="auto">
          <a:xfrm>
            <a:off x="1043608" y="129540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%</a:t>
            </a:r>
            <a:endParaRPr lang="en-GB" dirty="0"/>
          </a:p>
        </p:txBody>
      </p:sp>
      <p:sp>
        <p:nvSpPr>
          <p:cNvPr id="8199" name="Text Box 133"/>
          <p:cNvSpPr txBox="1">
            <a:spLocks noChangeArrowheads="1"/>
          </p:cNvSpPr>
          <p:nvPr/>
        </p:nvSpPr>
        <p:spPr bwMode="auto">
          <a:xfrm>
            <a:off x="31115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/>
              <a:t>Mer sällan än en gång i veckan</a:t>
            </a:r>
          </a:p>
        </p:txBody>
      </p:sp>
      <p:sp>
        <p:nvSpPr>
          <p:cNvPr id="8200" name="Text Box 133"/>
          <p:cNvSpPr txBox="1">
            <a:spLocks noChangeArrowheads="1"/>
          </p:cNvSpPr>
          <p:nvPr/>
        </p:nvSpPr>
        <p:spPr bwMode="auto">
          <a:xfrm>
            <a:off x="5194300" y="5378450"/>
            <a:ext cx="256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dirty="0"/>
              <a:t>En </a:t>
            </a:r>
            <a:r>
              <a:rPr lang="en-GB" sz="1100" dirty="0" err="1"/>
              <a:t>eller</a:t>
            </a:r>
            <a:r>
              <a:rPr lang="en-GB" sz="1100" dirty="0"/>
              <a:t> </a:t>
            </a:r>
            <a:r>
              <a:rPr lang="en-GB" sz="1100" dirty="0" err="1"/>
              <a:t>flera</a:t>
            </a:r>
            <a:r>
              <a:rPr lang="en-GB" sz="1100" dirty="0"/>
              <a:t> </a:t>
            </a:r>
            <a:r>
              <a:rPr lang="en-GB" sz="1100" dirty="0" err="1"/>
              <a:t>gånger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veckan</a:t>
            </a:r>
            <a:endParaRPr lang="en-GB" sz="1100" dirty="0"/>
          </a:p>
        </p:txBody>
      </p:sp>
      <p:sp>
        <p:nvSpPr>
          <p:cNvPr id="8201" name="textruta 15"/>
          <p:cNvSpPr txBox="1">
            <a:spLocks noChangeArrowheads="1"/>
          </p:cNvSpPr>
          <p:nvPr/>
        </p:nvSpPr>
        <p:spPr bwMode="auto">
          <a:xfrm>
            <a:off x="1143000" y="1041400"/>
            <a:ext cx="3479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dirty="0"/>
              <a:t>Fr. 1 Hur ofta får du hemhjälp?</a:t>
            </a:r>
            <a:endParaRPr lang="en-GB" sz="1100" dirty="0"/>
          </a:p>
        </p:txBody>
      </p:sp>
      <p:sp>
        <p:nvSpPr>
          <p:cNvPr id="8203" name="Rectangle 160"/>
          <p:cNvSpPr>
            <a:spLocks noChangeArrowheads="1"/>
          </p:cNvSpPr>
          <p:nvPr/>
        </p:nvSpPr>
        <p:spPr bwMode="auto">
          <a:xfrm>
            <a:off x="7596336" y="3529013"/>
            <a:ext cx="177800" cy="153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textruta 63"/>
          <p:cNvSpPr txBox="1">
            <a:spLocks noChangeArrowheads="1"/>
          </p:cNvSpPr>
          <p:nvPr/>
        </p:nvSpPr>
        <p:spPr bwMode="auto">
          <a:xfrm>
            <a:off x="7736036" y="3467100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2011</a:t>
            </a:r>
            <a:endParaRPr lang="en-GB" sz="1100" dirty="0"/>
          </a:p>
        </p:txBody>
      </p:sp>
      <p:sp>
        <p:nvSpPr>
          <p:cNvPr id="12" name="Rectangle 160"/>
          <p:cNvSpPr>
            <a:spLocks noChangeArrowheads="1"/>
          </p:cNvSpPr>
          <p:nvPr/>
        </p:nvSpPr>
        <p:spPr bwMode="auto">
          <a:xfrm>
            <a:off x="7596336" y="3924122"/>
            <a:ext cx="177800" cy="1539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ruta 63"/>
          <p:cNvSpPr txBox="1">
            <a:spLocks noChangeArrowheads="1"/>
          </p:cNvSpPr>
          <p:nvPr/>
        </p:nvSpPr>
        <p:spPr bwMode="auto">
          <a:xfrm>
            <a:off x="7736036" y="386220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2010</a:t>
            </a:r>
            <a:endParaRPr lang="en-GB" sz="1100" dirty="0"/>
          </a:p>
        </p:txBody>
      </p:sp>
      <p:sp>
        <p:nvSpPr>
          <p:cNvPr id="14" name="Rectangle 160"/>
          <p:cNvSpPr>
            <a:spLocks noChangeArrowheads="1"/>
          </p:cNvSpPr>
          <p:nvPr/>
        </p:nvSpPr>
        <p:spPr bwMode="auto">
          <a:xfrm>
            <a:off x="7596336" y="4284162"/>
            <a:ext cx="177800" cy="1539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ruta 63"/>
          <p:cNvSpPr txBox="1">
            <a:spLocks noChangeArrowheads="1"/>
          </p:cNvSpPr>
          <p:nvPr/>
        </p:nvSpPr>
        <p:spPr bwMode="auto">
          <a:xfrm>
            <a:off x="7736036" y="4222249"/>
            <a:ext cx="115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100" dirty="0" smtClean="0"/>
              <a:t>Totalt i staden</a:t>
            </a: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sv-SE" sz="1100" dirty="0" smtClean="0"/>
              <a:t>2009</a:t>
            </a:r>
            <a:endParaRPr lang="en-GB" sz="1100" dirty="0"/>
          </a:p>
        </p:txBody>
      </p:sp>
      <p:sp>
        <p:nvSpPr>
          <p:cNvPr id="18" name="Platshållare för bildnummer 16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9</a:t>
            </a:fld>
            <a:endParaRPr lang="sv-SE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hlm_pres_stadsvy">
  <a:themeElements>
    <a:clrScheme name="sthlm_pres_stadsvy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sthlm_pres_stadsvy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sthlm_pres_stadsvy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t">
  <a:themeElements>
    <a:clrScheme name="Vit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Vi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Vit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å">
  <a:themeElements>
    <a:clrScheme name="Blå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Blå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Blå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å">
  <a:themeElements>
    <a:clrScheme name="Grå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Grå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rå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ön">
  <a:themeElements>
    <a:clrScheme name="Grön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Grö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rön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sthlm_pres_stadsvy</Template>
  <TotalTime>1616</TotalTime>
  <Words>3172</Words>
  <Application>Microsoft Office PowerPoint</Application>
  <PresentationFormat>Bildspel på skärmen (4:3)</PresentationFormat>
  <Paragraphs>1009</Paragraphs>
  <Slides>70</Slides>
  <Notes>63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70</vt:i4>
      </vt:variant>
    </vt:vector>
  </HeadingPairs>
  <TitlesOfParts>
    <vt:vector size="75" baseType="lpstr">
      <vt:lpstr>sthlm_pres_stadsvy</vt:lpstr>
      <vt:lpstr>Vit</vt:lpstr>
      <vt:lpstr>Blå</vt:lpstr>
      <vt:lpstr>Grå</vt:lpstr>
      <vt:lpstr>Grön</vt:lpstr>
      <vt:lpstr>Kvaliteten i din hemtjänst Brukarundersökning 2011</vt:lpstr>
      <vt:lpstr>Innehåll</vt:lpstr>
      <vt:lpstr>Bakgrund och syfte</vt:lpstr>
      <vt:lpstr>Genomförande</vt:lpstr>
      <vt:lpstr>Bakgrundsfrågor</vt:lpstr>
      <vt:lpstr>Resultat NKI  2011  (alla svar oavsett regiform)</vt:lpstr>
      <vt:lpstr>Bild 7</vt:lpstr>
      <vt:lpstr>Resultat totalt 2011  (alla svar oavsett regiform)</vt:lpstr>
      <vt:lpstr>Resultat Bakgrund</vt:lpstr>
      <vt:lpstr>Resultat Bakgrund</vt:lpstr>
      <vt:lpstr>Resultat Bakgrund</vt:lpstr>
      <vt:lpstr>Resultat Biståndsbeslutet</vt:lpstr>
      <vt:lpstr>Resultat Biståndsbeslutet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Kundval</vt:lpstr>
      <vt:lpstr>Resultat Kundval</vt:lpstr>
      <vt:lpstr>Resultat 2011  De som besvarat enkäten själv jämfört med totalt</vt:lpstr>
      <vt:lpstr>Resultat Bakgrund</vt:lpstr>
      <vt:lpstr>Resultat Bakgrund</vt:lpstr>
      <vt:lpstr>Resultat Bakgrund</vt:lpstr>
      <vt:lpstr>Resultat Biståndsbeslutet</vt:lpstr>
      <vt:lpstr>Resultat Biståndsbeslutet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Kundval</vt:lpstr>
      <vt:lpstr>Resultat Kundval</vt:lpstr>
      <vt:lpstr>Resultat 2011  Kommunal regi jämfört med privat regi  </vt:lpstr>
      <vt:lpstr>Resultat Bakgrund</vt:lpstr>
      <vt:lpstr>Resultat Bakgrund</vt:lpstr>
      <vt:lpstr>Resultat Bakgrund</vt:lpstr>
      <vt:lpstr>Resultat Biståndsbeslutet</vt:lpstr>
      <vt:lpstr>Resultat Biståndsbeslutet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Hemtjänsten</vt:lpstr>
      <vt:lpstr>Resultat Kundval</vt:lpstr>
      <vt:lpstr>Resultat Kundval</vt:lpstr>
      <vt:lpstr>Resultat 2011  Andel som anger att följande påståenden ”stämmer ganska bra eller helt” per stadsdel</vt:lpstr>
      <vt:lpstr>Resultat Biståndsbeslutet Biståndshandläggaren bemöter mig på ett bra sätt</vt:lpstr>
      <vt:lpstr>Resultat Biståndsbeslutet Jag får den hjälp som biståndshandläggaren beslutat om </vt:lpstr>
      <vt:lpstr>Resultat Hemtjänsten Arbetet som personalen gör hos mig är bra</vt:lpstr>
      <vt:lpstr>Resultat Hemtjänsten Jag kan påverka hur hjälpen ska utföras</vt:lpstr>
      <vt:lpstr>Resultat Hemtjänsten Personalen bemöter mig på ett bra sätt</vt:lpstr>
      <vt:lpstr>Resultat Hemtjänsten Jag är nöjd med hemtjänstens förmåga att skapa trygghet för mig</vt:lpstr>
      <vt:lpstr>Resultat Hemtjänsten Personalen visar mig respekt</vt:lpstr>
      <vt:lpstr>Resultat Hemtjänsten Personalens kunskaper och färdigheter är bra</vt:lpstr>
      <vt:lpstr>Resultat Hemtjänsten Jag är nöjd med mina möjligheter att lätt nå personalen om jag skulle behöva det</vt:lpstr>
      <vt:lpstr>Resultat Hemtjänsten Personalens förmåga att passa tider är bra</vt:lpstr>
      <vt:lpstr>Resultat Hemtjänsten Jag är nöjd med hur personalen informerar om tillfälliga förändringar av hjälpen</vt:lpstr>
      <vt:lpstr>Resultat Hemtjänsten Jag är nöjd med promenaderna/utevistelserna</vt:lpstr>
      <vt:lpstr>Resultat Hemtjänsten Maten smakar bra</vt:lpstr>
      <vt:lpstr>Resultat Hemtjänsten Om du gör en sammantagen bedömning av kvaliteten i den hemtjänst du får, hur nöjd är du? (betyg 1-4)</vt:lpstr>
      <vt:lpstr>Resultat Hemtjänsten Hur väl uppfyller hemtjänsten dina förväntningar? (betyg 1-4)</vt:lpstr>
      <vt:lpstr>Resultat Hemtjänsten Tänk dig ett i alla avseenden perfekt hemtjänst. Hur nära eller långt ifrån en sådan hemtjänst är den hjälp som du får? (betyg 1-4)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aa64514</dc:creator>
  <cp:lastModifiedBy>AC57277</cp:lastModifiedBy>
  <cp:revision>302</cp:revision>
  <dcterms:created xsi:type="dcterms:W3CDTF">2010-11-24T11:34:46Z</dcterms:created>
  <dcterms:modified xsi:type="dcterms:W3CDTF">2012-01-04T12:26:30Z</dcterms:modified>
</cp:coreProperties>
</file>